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si" charset="1" panose="000005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Open Sans" charset="1" panose="020B0606030504020204"/>
      <p:regular r:id="rId17"/>
    </p:embeddedFont>
    <p:embeddedFont>
      <p:font typeface="Open Sans Bold" charset="1" panose="020B0806030504020204"/>
      <p:regular r:id="rId18"/>
    </p:embeddedFont>
    <p:embeddedFont>
      <p:font typeface="Open Sans Italics" charset="1" panose="020B0606030504020204"/>
      <p:regular r:id="rId19"/>
    </p:embeddedFont>
    <p:embeddedFont>
      <p:font typeface="Open Sans Bold Italics" charset="1" panose="020B0806030504020204"/>
      <p:regular r:id="rId20"/>
    </p:embeddedFont>
    <p:embeddedFont>
      <p:font typeface="Open Sans Light" charset="1" panose="020B0306030504020204"/>
      <p:regular r:id="rId21"/>
    </p:embeddedFont>
    <p:embeddedFont>
      <p:font typeface="Open Sans Light Italics" charset="1" panose="020B0306030504020204"/>
      <p:regular r:id="rId22"/>
    </p:embeddedFont>
    <p:embeddedFont>
      <p:font typeface="Open Sans Ultra-Bold" charset="1" panose="00000000000000000000"/>
      <p:regular r:id="rId23"/>
    </p:embeddedFont>
    <p:embeddedFont>
      <p:font typeface="Open Sans Ultra-Bold Italics" charset="1" panose="00000000000000000000"/>
      <p:regular r:id="rId24"/>
    </p:embeddedFont>
    <p:embeddedFont>
      <p:font typeface="Abhaya Libre" charset="1" panose="02000503000000000000"/>
      <p:regular r:id="rId25"/>
    </p:embeddedFont>
    <p:embeddedFont>
      <p:font typeface="Abhaya Libre Bold" charset="1" panose="02000803000000000000"/>
      <p:regular r:id="rId26"/>
    </p:embeddedFont>
    <p:embeddedFont>
      <p:font typeface="Abhaya Libre Italics" charset="1" panose="02000503000000000000"/>
      <p:regular r:id="rId27"/>
    </p:embeddedFont>
    <p:embeddedFont>
      <p:font typeface="Abhaya Libre Bold Italics" charset="1" panose="02000803000000000000"/>
      <p:regular r:id="rId28"/>
    </p:embeddedFont>
    <p:embeddedFont>
      <p:font typeface="Abhaya Libre Medium" charset="1" panose="02000603000000000000"/>
      <p:regular r:id="rId29"/>
    </p:embeddedFont>
    <p:embeddedFont>
      <p:font typeface="Abhaya Libre Medium Italics" charset="1" panose="02000603000000000000"/>
      <p:regular r:id="rId30"/>
    </p:embeddedFont>
    <p:embeddedFont>
      <p:font typeface="Abhaya Libre Semi-Bold" charset="1" panose="02000703000000000000"/>
      <p:regular r:id="rId31"/>
    </p:embeddedFont>
    <p:embeddedFont>
      <p:font typeface="Abhaya Libre Semi-Bold Italics" charset="1" panose="02000703000000000000"/>
      <p:regular r:id="rId32"/>
    </p:embeddedFont>
    <p:embeddedFont>
      <p:font typeface="Abhaya Libre Ultra-Bold" charset="1" panose="02000803000000000000"/>
      <p:regular r:id="rId33"/>
    </p:embeddedFont>
    <p:embeddedFont>
      <p:font typeface="Abhaya Libre Ultra-Bold Italics" charset="1" panose="02000803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slides/slide16.xml" Type="http://schemas.openxmlformats.org/officeDocument/2006/relationships/slide"/><Relationship Id="rId51" Target="slides/slide17.xml" Type="http://schemas.openxmlformats.org/officeDocument/2006/relationships/slide"/><Relationship Id="rId52"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kaggle.com/competitions/playground-series-s3e17/data?select=train.csv" TargetMode="External" Type="http://schemas.openxmlformats.org/officeDocument/2006/relationships/hyperlink"/><Relationship Id="rId3" Target="https://indatalabs.com/blog/machine-failure-prediction-machine-learning#:~:text=Machine%20failure%20prediction%20using%20machine%20learning%20has%20the%20potential%20to,they%20occur%2C%20decreasing%20costly%20downtime." TargetMode="External" Type="http://schemas.openxmlformats.org/officeDocument/2006/relationships/hyperlink"/><Relationship Id="rId4" Target="../media/image1.png" Type="http://schemas.openxmlformats.org/officeDocument/2006/relationships/image"/><Relationship Id="rId5"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4078101" y="2261055"/>
            <a:ext cx="14079987" cy="2882371"/>
          </a:xfrm>
          <a:prstGeom prst="rect">
            <a:avLst/>
          </a:prstGeom>
        </p:spPr>
        <p:txBody>
          <a:bodyPr anchor="t" rtlCol="false" tIns="0" lIns="0" bIns="0" rIns="0">
            <a:spAutoFit/>
          </a:bodyPr>
          <a:lstStyle/>
          <a:p>
            <a:pPr algn="ctr">
              <a:lnSpc>
                <a:spcPts val="7470"/>
              </a:lnSpc>
            </a:pPr>
            <a:r>
              <a:rPr lang="en-US" sz="7701">
                <a:solidFill>
                  <a:srgbClr val="545454"/>
                </a:solidFill>
                <a:latin typeface="Alatsi"/>
              </a:rPr>
              <a:t>PREDICTIVE TOOL FAILURE ANALYSIS USING MACHINE LEARNING </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240461" y="3483842"/>
            <a:ext cx="4972292" cy="3319166"/>
          </a:xfrm>
          <a:custGeom>
            <a:avLst/>
            <a:gdLst/>
            <a:ahLst/>
            <a:cxnLst/>
            <a:rect r="r" b="b" t="t" l="l"/>
            <a:pathLst>
              <a:path h="3319166" w="4972292">
                <a:moveTo>
                  <a:pt x="0" y="0"/>
                </a:moveTo>
                <a:lnTo>
                  <a:pt x="4972292" y="0"/>
                </a:lnTo>
                <a:lnTo>
                  <a:pt x="4972292" y="3319167"/>
                </a:lnTo>
                <a:lnTo>
                  <a:pt x="0" y="3319167"/>
                </a:lnTo>
                <a:lnTo>
                  <a:pt x="0" y="0"/>
                </a:lnTo>
                <a:close/>
              </a:path>
            </a:pathLst>
          </a:custGeom>
          <a:blipFill>
            <a:blip r:embed="rId4"/>
            <a:stretch>
              <a:fillRect l="0" t="0" r="0" b="0"/>
            </a:stretch>
          </a:blipFill>
        </p:spPr>
      </p:sp>
      <p:sp>
        <p:nvSpPr>
          <p:cNvPr name="TextBox 16" id="16"/>
          <p:cNvSpPr txBox="true"/>
          <p:nvPr/>
        </p:nvSpPr>
        <p:spPr>
          <a:xfrm rot="0">
            <a:off x="4357405" y="7117868"/>
            <a:ext cx="5807760" cy="2601596"/>
          </a:xfrm>
          <a:prstGeom prst="rect">
            <a:avLst/>
          </a:prstGeom>
        </p:spPr>
        <p:txBody>
          <a:bodyPr anchor="t" rtlCol="false" tIns="0" lIns="0" bIns="0" rIns="0">
            <a:spAutoFit/>
          </a:bodyPr>
          <a:lstStyle/>
          <a:p>
            <a:pPr>
              <a:lnSpc>
                <a:spcPts val="5179"/>
              </a:lnSpc>
            </a:pPr>
            <a:r>
              <a:rPr lang="en-US" sz="3699">
                <a:solidFill>
                  <a:srgbClr val="545454"/>
                </a:solidFill>
                <a:latin typeface="Alatsi Bold"/>
              </a:rPr>
              <a:t>Presented By : </a:t>
            </a:r>
          </a:p>
          <a:p>
            <a:pPr>
              <a:lnSpc>
                <a:spcPts val="5179"/>
              </a:lnSpc>
            </a:pPr>
            <a:r>
              <a:rPr lang="en-US" sz="3699">
                <a:solidFill>
                  <a:srgbClr val="545454"/>
                </a:solidFill>
                <a:latin typeface="Alatsi Bold"/>
              </a:rPr>
              <a:t>Ayush Ranjan(210103028)</a:t>
            </a:r>
          </a:p>
          <a:p>
            <a:pPr>
              <a:lnSpc>
                <a:spcPts val="5179"/>
              </a:lnSpc>
            </a:pPr>
            <a:r>
              <a:rPr lang="en-US" sz="3699">
                <a:solidFill>
                  <a:srgbClr val="545454"/>
                </a:solidFill>
                <a:latin typeface="Alatsi Bold"/>
              </a:rPr>
              <a:t>Ankit Gurwan(210103016)</a:t>
            </a:r>
          </a:p>
          <a:p>
            <a:pPr>
              <a:lnSpc>
                <a:spcPts val="5179"/>
              </a:lnSpc>
            </a:pPr>
            <a:r>
              <a:rPr lang="en-US" sz="3699">
                <a:solidFill>
                  <a:srgbClr val="545454"/>
                </a:solidFill>
                <a:latin typeface="Alatsi Bold"/>
              </a:rPr>
              <a:t>Ayush Kotarya(210103027)</a:t>
            </a:r>
          </a:p>
        </p:txBody>
      </p:sp>
      <p:sp>
        <p:nvSpPr>
          <p:cNvPr name="TextBox 17" id="17"/>
          <p:cNvSpPr txBox="true"/>
          <p:nvPr/>
        </p:nvSpPr>
        <p:spPr>
          <a:xfrm rot="0">
            <a:off x="7261284" y="537527"/>
            <a:ext cx="7370683" cy="887095"/>
          </a:xfrm>
          <a:prstGeom prst="rect">
            <a:avLst/>
          </a:prstGeom>
        </p:spPr>
        <p:txBody>
          <a:bodyPr anchor="t" rtlCol="false" tIns="0" lIns="0" bIns="0" rIns="0">
            <a:spAutoFit/>
          </a:bodyPr>
          <a:lstStyle/>
          <a:p>
            <a:pPr algn="ctr">
              <a:lnSpc>
                <a:spcPts val="7279"/>
              </a:lnSpc>
            </a:pPr>
            <a:r>
              <a:rPr lang="en-US" sz="5199">
                <a:solidFill>
                  <a:srgbClr val="545454"/>
                </a:solidFill>
                <a:latin typeface="Canva Sans Bold"/>
              </a:rPr>
              <a:t>ME 623 : Group Project</a:t>
            </a:r>
          </a:p>
        </p:txBody>
      </p:sp>
      <p:sp>
        <p:nvSpPr>
          <p:cNvPr name="TextBox 18" id="18"/>
          <p:cNvSpPr txBox="true"/>
          <p:nvPr/>
        </p:nvSpPr>
        <p:spPr>
          <a:xfrm rot="0">
            <a:off x="14411942" y="7164859"/>
            <a:ext cx="6835382" cy="1287145"/>
          </a:xfrm>
          <a:prstGeom prst="rect">
            <a:avLst/>
          </a:prstGeom>
        </p:spPr>
        <p:txBody>
          <a:bodyPr anchor="t" rtlCol="false" tIns="0" lIns="0" bIns="0" rIns="0">
            <a:spAutoFit/>
          </a:bodyPr>
          <a:lstStyle/>
          <a:p>
            <a:pPr>
              <a:lnSpc>
                <a:spcPts val="5179"/>
              </a:lnSpc>
            </a:pPr>
            <a:r>
              <a:rPr lang="en-US" sz="3699">
                <a:solidFill>
                  <a:srgbClr val="545454"/>
                </a:solidFill>
                <a:latin typeface="Alatsi Bold"/>
              </a:rPr>
              <a:t>Presented To :</a:t>
            </a:r>
          </a:p>
          <a:p>
            <a:pPr>
              <a:lnSpc>
                <a:spcPts val="5179"/>
              </a:lnSpc>
            </a:pPr>
            <a:r>
              <a:rPr lang="en-US" sz="3699">
                <a:solidFill>
                  <a:srgbClr val="545454"/>
                </a:solidFill>
                <a:latin typeface="Alatsi Bold"/>
              </a:rPr>
              <a:t>Prof. R.K. Mittal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80447" y="273875"/>
            <a:ext cx="10451219" cy="1154050"/>
          </a:xfrm>
          <a:prstGeom prst="rect">
            <a:avLst/>
          </a:prstGeom>
        </p:spPr>
        <p:txBody>
          <a:bodyPr anchor="t" rtlCol="false" tIns="0" lIns="0" bIns="0" rIns="0">
            <a:spAutoFit/>
          </a:bodyPr>
          <a:lstStyle/>
          <a:p>
            <a:pPr algn="ctr">
              <a:lnSpc>
                <a:spcPts val="9048"/>
              </a:lnSpc>
            </a:pPr>
            <a:r>
              <a:rPr lang="en-US" sz="7800">
                <a:solidFill>
                  <a:srgbClr val="545454"/>
                </a:solidFill>
                <a:latin typeface="Alatsi Bold"/>
              </a:rPr>
              <a:t>FEATURE ENGINEERING</a:t>
            </a:r>
          </a:p>
        </p:txBody>
      </p:sp>
      <p:sp>
        <p:nvSpPr>
          <p:cNvPr name="AutoShape 3" id="3"/>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4" id="4"/>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Freeform 10" id="10"/>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flipH="true" flipV="true">
            <a:off x="1083149" y="2696444"/>
            <a:ext cx="5403" cy="2997456"/>
          </a:xfrm>
          <a:prstGeom prst="line">
            <a:avLst/>
          </a:prstGeom>
          <a:ln cap="flat" w="114300">
            <a:solidFill>
              <a:srgbClr val="9FC3D0"/>
            </a:solidFill>
            <a:prstDash val="solid"/>
            <a:headEnd type="none" len="sm" w="sm"/>
            <a:tailEnd type="none" len="sm" w="sm"/>
          </a:ln>
        </p:spPr>
      </p:sp>
      <p:sp>
        <p:nvSpPr>
          <p:cNvPr name="AutoShape 13" id="13"/>
          <p:cNvSpPr/>
          <p:nvPr/>
        </p:nvSpPr>
        <p:spPr>
          <a:xfrm flipH="true" flipV="true">
            <a:off x="1080447" y="5143603"/>
            <a:ext cx="5403" cy="2997456"/>
          </a:xfrm>
          <a:prstGeom prst="line">
            <a:avLst/>
          </a:prstGeom>
          <a:ln cap="flat" w="114300">
            <a:solidFill>
              <a:srgbClr val="9FC3D0"/>
            </a:solidFill>
            <a:prstDash val="solid"/>
            <a:headEnd type="none" len="sm" w="sm"/>
            <a:tailEnd type="none" len="sm" w="sm"/>
          </a:ln>
        </p:spPr>
      </p:sp>
      <p:sp>
        <p:nvSpPr>
          <p:cNvPr name="Freeform 14" id="14"/>
          <p:cNvSpPr/>
          <p:nvPr/>
        </p:nvSpPr>
        <p:spPr>
          <a:xfrm flipH="false" flipV="false" rot="0">
            <a:off x="8077022" y="2274507"/>
            <a:ext cx="9965445" cy="6983793"/>
          </a:xfrm>
          <a:custGeom>
            <a:avLst/>
            <a:gdLst/>
            <a:ahLst/>
            <a:cxnLst/>
            <a:rect r="r" b="b" t="t" l="l"/>
            <a:pathLst>
              <a:path h="6983793" w="9965445">
                <a:moveTo>
                  <a:pt x="0" y="0"/>
                </a:moveTo>
                <a:lnTo>
                  <a:pt x="9965445" y="0"/>
                </a:lnTo>
                <a:lnTo>
                  <a:pt x="9965445" y="6983793"/>
                </a:lnTo>
                <a:lnTo>
                  <a:pt x="0" y="6983793"/>
                </a:lnTo>
                <a:lnTo>
                  <a:pt x="0" y="0"/>
                </a:lnTo>
                <a:close/>
              </a:path>
            </a:pathLst>
          </a:custGeom>
          <a:blipFill>
            <a:blip r:embed="rId4"/>
            <a:stretch>
              <a:fillRect l="0" t="0" r="0" b="0"/>
            </a:stretch>
          </a:blipFill>
        </p:spPr>
      </p:sp>
      <p:sp>
        <p:nvSpPr>
          <p:cNvPr name="Freeform 15" id="15"/>
          <p:cNvSpPr/>
          <p:nvPr/>
        </p:nvSpPr>
        <p:spPr>
          <a:xfrm flipH="false" flipV="false" rot="0">
            <a:off x="176813" y="3537935"/>
            <a:ext cx="7601456" cy="4865272"/>
          </a:xfrm>
          <a:custGeom>
            <a:avLst/>
            <a:gdLst/>
            <a:ahLst/>
            <a:cxnLst/>
            <a:rect r="r" b="b" t="t" l="l"/>
            <a:pathLst>
              <a:path h="4865272" w="7601456">
                <a:moveTo>
                  <a:pt x="0" y="0"/>
                </a:moveTo>
                <a:lnTo>
                  <a:pt x="7601455" y="0"/>
                </a:lnTo>
                <a:lnTo>
                  <a:pt x="7601455" y="4865272"/>
                </a:lnTo>
                <a:lnTo>
                  <a:pt x="0" y="4865272"/>
                </a:lnTo>
                <a:lnTo>
                  <a:pt x="0" y="0"/>
                </a:lnTo>
                <a:close/>
              </a:path>
            </a:pathLst>
          </a:custGeom>
          <a:blipFill>
            <a:blip r:embed="rId5"/>
            <a:stretch>
              <a:fillRect l="-8141"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222250"/>
            <a:ext cx="16230600" cy="1450976"/>
          </a:xfrm>
          <a:prstGeom prst="rect">
            <a:avLst/>
          </a:prstGeom>
        </p:spPr>
        <p:txBody>
          <a:bodyPr anchor="t" rtlCol="false" tIns="0" lIns="0" bIns="0" rIns="0">
            <a:spAutoFit/>
          </a:bodyPr>
          <a:lstStyle/>
          <a:p>
            <a:pPr algn="ctr">
              <a:lnSpc>
                <a:spcPts val="11899"/>
              </a:lnSpc>
            </a:pPr>
            <a:r>
              <a:rPr lang="en-US" sz="8499">
                <a:solidFill>
                  <a:srgbClr val="545454"/>
                </a:solidFill>
                <a:latin typeface="Alatsi Bold"/>
              </a:rPr>
              <a:t>MODEL SELECTION</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11</a:t>
              </a:r>
            </a:p>
          </p:txBody>
        </p:sp>
      </p:grpSp>
      <p:sp>
        <p:nvSpPr>
          <p:cNvPr name="Freeform 13" id="13"/>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91207" y="6839304"/>
            <a:ext cx="7673576" cy="3187757"/>
          </a:xfrm>
          <a:custGeom>
            <a:avLst/>
            <a:gdLst/>
            <a:ahLst/>
            <a:cxnLst/>
            <a:rect r="r" b="b" t="t" l="l"/>
            <a:pathLst>
              <a:path h="3187757" w="7673576">
                <a:moveTo>
                  <a:pt x="0" y="0"/>
                </a:moveTo>
                <a:lnTo>
                  <a:pt x="7673576" y="0"/>
                </a:lnTo>
                <a:lnTo>
                  <a:pt x="7673576" y="3187757"/>
                </a:lnTo>
                <a:lnTo>
                  <a:pt x="0" y="3187757"/>
                </a:lnTo>
                <a:lnTo>
                  <a:pt x="0" y="0"/>
                </a:lnTo>
                <a:close/>
              </a:path>
            </a:pathLst>
          </a:custGeom>
          <a:blipFill>
            <a:blip r:embed="rId4"/>
            <a:stretch>
              <a:fillRect l="-4631" t="-24398" r="-104631" b="0"/>
            </a:stretch>
          </a:blipFill>
          <a:ln cap="sq">
            <a:noFill/>
            <a:prstDash val="solid"/>
            <a:miter/>
          </a:ln>
        </p:spPr>
      </p:sp>
      <p:sp>
        <p:nvSpPr>
          <p:cNvPr name="Freeform 16" id="16"/>
          <p:cNvSpPr/>
          <p:nvPr/>
        </p:nvSpPr>
        <p:spPr>
          <a:xfrm flipH="false" flipV="false" rot="0">
            <a:off x="9957481" y="2589008"/>
            <a:ext cx="7787046" cy="5638896"/>
          </a:xfrm>
          <a:custGeom>
            <a:avLst/>
            <a:gdLst/>
            <a:ahLst/>
            <a:cxnLst/>
            <a:rect r="r" b="b" t="t" l="l"/>
            <a:pathLst>
              <a:path h="5638896" w="7787046">
                <a:moveTo>
                  <a:pt x="0" y="0"/>
                </a:moveTo>
                <a:lnTo>
                  <a:pt x="7787046" y="0"/>
                </a:lnTo>
                <a:lnTo>
                  <a:pt x="7787046" y="5638895"/>
                </a:lnTo>
                <a:lnTo>
                  <a:pt x="0" y="5638895"/>
                </a:lnTo>
                <a:lnTo>
                  <a:pt x="0" y="0"/>
                </a:lnTo>
                <a:close/>
              </a:path>
            </a:pathLst>
          </a:custGeom>
          <a:blipFill>
            <a:blip r:embed="rId5"/>
            <a:stretch>
              <a:fillRect l="0" t="0" r="0" b="0"/>
            </a:stretch>
          </a:blipFill>
          <a:ln cap="sq">
            <a:noFill/>
            <a:prstDash val="solid"/>
            <a:miter/>
          </a:ln>
        </p:spPr>
      </p:sp>
      <p:sp>
        <p:nvSpPr>
          <p:cNvPr name="TextBox 17" id="17"/>
          <p:cNvSpPr txBox="true"/>
          <p:nvPr/>
        </p:nvSpPr>
        <p:spPr>
          <a:xfrm rot="0">
            <a:off x="1915706" y="2359890"/>
            <a:ext cx="7886545" cy="3966860"/>
          </a:xfrm>
          <a:prstGeom prst="rect">
            <a:avLst/>
          </a:prstGeom>
        </p:spPr>
        <p:txBody>
          <a:bodyPr anchor="t" rtlCol="false" tIns="0" lIns="0" bIns="0" rIns="0">
            <a:spAutoFit/>
          </a:bodyPr>
          <a:lstStyle/>
          <a:p>
            <a:pPr>
              <a:lnSpc>
                <a:spcPts val="6378"/>
              </a:lnSpc>
            </a:pPr>
            <a:r>
              <a:rPr lang="en-US" sz="4555">
                <a:solidFill>
                  <a:srgbClr val="545454"/>
                </a:solidFill>
                <a:latin typeface="Canva Sans Bold"/>
              </a:rPr>
              <a:t>Models used :</a:t>
            </a:r>
          </a:p>
          <a:p>
            <a:pPr marL="983607" indent="-491804" lvl="1">
              <a:lnSpc>
                <a:spcPts val="6378"/>
              </a:lnSpc>
              <a:buFont typeface="Arial"/>
              <a:buChar char="•"/>
            </a:pPr>
            <a:r>
              <a:rPr lang="en-US" sz="4555">
                <a:solidFill>
                  <a:srgbClr val="545454"/>
                </a:solidFill>
                <a:latin typeface="Canva Sans Bold"/>
              </a:rPr>
              <a:t>Logistic Regression</a:t>
            </a:r>
          </a:p>
          <a:p>
            <a:pPr marL="983607" indent="-491804" lvl="1">
              <a:lnSpc>
                <a:spcPts val="6378"/>
              </a:lnSpc>
              <a:buFont typeface="Arial"/>
              <a:buChar char="•"/>
            </a:pPr>
            <a:r>
              <a:rPr lang="en-US" sz="4555">
                <a:solidFill>
                  <a:srgbClr val="545454"/>
                </a:solidFill>
                <a:latin typeface="Canva Sans Bold"/>
              </a:rPr>
              <a:t>Random Forest</a:t>
            </a:r>
          </a:p>
          <a:p>
            <a:pPr marL="983607" indent="-491804" lvl="1">
              <a:lnSpc>
                <a:spcPts val="6378"/>
              </a:lnSpc>
              <a:buFont typeface="Arial"/>
              <a:buChar char="•"/>
            </a:pPr>
            <a:r>
              <a:rPr lang="en-US" sz="4555">
                <a:solidFill>
                  <a:srgbClr val="545454"/>
                </a:solidFill>
                <a:latin typeface="Canva Sans Bold"/>
              </a:rPr>
              <a:t>Decision Tree</a:t>
            </a:r>
          </a:p>
          <a:p>
            <a:pPr marL="983607" indent="-491804" lvl="1">
              <a:lnSpc>
                <a:spcPts val="6378"/>
              </a:lnSpc>
              <a:buFont typeface="Arial"/>
              <a:buChar char="•"/>
            </a:pPr>
            <a:r>
              <a:rPr lang="en-US" sz="4555">
                <a:solidFill>
                  <a:srgbClr val="545454"/>
                </a:solidFill>
                <a:latin typeface="Canva Sans Bold"/>
              </a:rPr>
              <a:t>Support Vector Machine</a:t>
            </a:r>
          </a:p>
        </p:txBody>
      </p:sp>
      <p:sp>
        <p:nvSpPr>
          <p:cNvPr name="AutoShape 18" id="18"/>
          <p:cNvSpPr/>
          <p:nvPr/>
        </p:nvSpPr>
        <p:spPr>
          <a:xfrm flipH="true" flipV="true">
            <a:off x="1093191" y="2589111"/>
            <a:ext cx="5403" cy="2997456"/>
          </a:xfrm>
          <a:prstGeom prst="line">
            <a:avLst/>
          </a:prstGeom>
          <a:ln cap="flat" w="114300">
            <a:solidFill>
              <a:srgbClr val="9FC3D0"/>
            </a:solidFill>
            <a:prstDash val="solid"/>
            <a:headEnd type="none" len="sm" w="sm"/>
            <a:tailEnd type="none" len="sm" w="sm"/>
          </a:ln>
        </p:spPr>
      </p:sp>
      <p:sp>
        <p:nvSpPr>
          <p:cNvPr name="AutoShape 19" id="19"/>
          <p:cNvSpPr/>
          <p:nvPr/>
        </p:nvSpPr>
        <p:spPr>
          <a:xfrm flipH="true" flipV="true">
            <a:off x="1095893" y="4828022"/>
            <a:ext cx="5403" cy="2997456"/>
          </a:xfrm>
          <a:prstGeom prst="line">
            <a:avLst/>
          </a:prstGeom>
          <a:ln cap="flat" w="114300">
            <a:solidFill>
              <a:srgbClr val="9FC3D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274577" y="318002"/>
            <a:ext cx="8932472" cy="2038354"/>
          </a:xfrm>
          <a:prstGeom prst="rect">
            <a:avLst/>
          </a:prstGeom>
        </p:spPr>
        <p:txBody>
          <a:bodyPr anchor="t" rtlCol="false" tIns="0" lIns="0" bIns="0" rIns="0">
            <a:spAutoFit/>
          </a:bodyPr>
          <a:lstStyle/>
          <a:p>
            <a:pPr algn="ctr">
              <a:lnSpc>
                <a:spcPts val="7875"/>
              </a:lnSpc>
            </a:pPr>
            <a:r>
              <a:rPr lang="en-US" sz="7500">
                <a:solidFill>
                  <a:srgbClr val="000000"/>
                </a:solidFill>
                <a:latin typeface="Alatsi Bold"/>
              </a:rPr>
              <a:t>TRAINING AND TESTING THE MODEL</a:t>
            </a:r>
          </a:p>
        </p:txBody>
      </p:sp>
      <p:sp>
        <p:nvSpPr>
          <p:cNvPr name="Freeform 3" id="3"/>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
        <p:nvSpPr>
          <p:cNvPr name="Freeform 9" id="9"/>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39627" y="2634651"/>
            <a:ext cx="7538383" cy="3408261"/>
          </a:xfrm>
          <a:custGeom>
            <a:avLst/>
            <a:gdLst/>
            <a:ahLst/>
            <a:cxnLst/>
            <a:rect r="r" b="b" t="t" l="l"/>
            <a:pathLst>
              <a:path h="3408261" w="7538383">
                <a:moveTo>
                  <a:pt x="0" y="0"/>
                </a:moveTo>
                <a:lnTo>
                  <a:pt x="7538383" y="0"/>
                </a:lnTo>
                <a:lnTo>
                  <a:pt x="7538383" y="3408261"/>
                </a:lnTo>
                <a:lnTo>
                  <a:pt x="0" y="3408261"/>
                </a:lnTo>
                <a:lnTo>
                  <a:pt x="0" y="0"/>
                </a:lnTo>
                <a:close/>
              </a:path>
            </a:pathLst>
          </a:custGeom>
          <a:blipFill>
            <a:blip r:embed="rId4"/>
            <a:stretch>
              <a:fillRect l="-2907" t="0" r="-100969" b="0"/>
            </a:stretch>
          </a:blipFill>
          <a:ln w="38100" cap="sq">
            <a:solidFill>
              <a:srgbClr val="000000"/>
            </a:solidFill>
            <a:prstDash val="solid"/>
            <a:miter/>
          </a:ln>
        </p:spPr>
      </p:sp>
      <p:sp>
        <p:nvSpPr>
          <p:cNvPr name="Freeform 11" id="11"/>
          <p:cNvSpPr/>
          <p:nvPr/>
        </p:nvSpPr>
        <p:spPr>
          <a:xfrm flipH="false" flipV="false" rot="0">
            <a:off x="8398683" y="2594481"/>
            <a:ext cx="7990952" cy="3448431"/>
          </a:xfrm>
          <a:custGeom>
            <a:avLst/>
            <a:gdLst/>
            <a:ahLst/>
            <a:cxnLst/>
            <a:rect r="r" b="b" t="t" l="l"/>
            <a:pathLst>
              <a:path h="3448431" w="7990952">
                <a:moveTo>
                  <a:pt x="0" y="0"/>
                </a:moveTo>
                <a:lnTo>
                  <a:pt x="7990952" y="0"/>
                </a:lnTo>
                <a:lnTo>
                  <a:pt x="7990952" y="3448431"/>
                </a:lnTo>
                <a:lnTo>
                  <a:pt x="0" y="3448431"/>
                </a:lnTo>
                <a:lnTo>
                  <a:pt x="0" y="0"/>
                </a:lnTo>
                <a:close/>
              </a:path>
            </a:pathLst>
          </a:custGeom>
          <a:blipFill>
            <a:blip r:embed="rId5"/>
            <a:stretch>
              <a:fillRect l="0" t="0" r="-107032" b="0"/>
            </a:stretch>
          </a:blipFill>
          <a:ln w="38100" cap="sq">
            <a:solidFill>
              <a:srgbClr val="000000"/>
            </a:solidFill>
            <a:prstDash val="solid"/>
            <a:miter/>
          </a:ln>
        </p:spPr>
      </p:sp>
      <p:sp>
        <p:nvSpPr>
          <p:cNvPr name="Freeform 12" id="12"/>
          <p:cNvSpPr/>
          <p:nvPr/>
        </p:nvSpPr>
        <p:spPr>
          <a:xfrm flipH="false" flipV="false" rot="0">
            <a:off x="9838876" y="6281892"/>
            <a:ext cx="7850581" cy="3623066"/>
          </a:xfrm>
          <a:custGeom>
            <a:avLst/>
            <a:gdLst/>
            <a:ahLst/>
            <a:cxnLst/>
            <a:rect r="r" b="b" t="t" l="l"/>
            <a:pathLst>
              <a:path h="3623066" w="7850581">
                <a:moveTo>
                  <a:pt x="0" y="0"/>
                </a:moveTo>
                <a:lnTo>
                  <a:pt x="7850581" y="0"/>
                </a:lnTo>
                <a:lnTo>
                  <a:pt x="7850581" y="3623065"/>
                </a:lnTo>
                <a:lnTo>
                  <a:pt x="0" y="3623065"/>
                </a:lnTo>
                <a:lnTo>
                  <a:pt x="0" y="0"/>
                </a:lnTo>
                <a:close/>
              </a:path>
            </a:pathLst>
          </a:custGeom>
          <a:blipFill>
            <a:blip r:embed="rId6"/>
            <a:stretch>
              <a:fillRect l="0" t="0" r="-97237" b="0"/>
            </a:stretch>
          </a:blipFill>
          <a:ln w="38100" cap="sq">
            <a:solidFill>
              <a:srgbClr val="000000"/>
            </a:solidFill>
            <a:prstDash val="solid"/>
            <a:miter/>
          </a:ln>
        </p:spPr>
      </p:sp>
      <p:sp>
        <p:nvSpPr>
          <p:cNvPr name="Freeform 13" id="13"/>
          <p:cNvSpPr/>
          <p:nvPr/>
        </p:nvSpPr>
        <p:spPr>
          <a:xfrm flipH="false" flipV="false" rot="0">
            <a:off x="1017638" y="6569581"/>
            <a:ext cx="7381045" cy="3225627"/>
          </a:xfrm>
          <a:custGeom>
            <a:avLst/>
            <a:gdLst/>
            <a:ahLst/>
            <a:cxnLst/>
            <a:rect r="r" b="b" t="t" l="l"/>
            <a:pathLst>
              <a:path h="3225627" w="7381045">
                <a:moveTo>
                  <a:pt x="0" y="0"/>
                </a:moveTo>
                <a:lnTo>
                  <a:pt x="7381045" y="0"/>
                </a:lnTo>
                <a:lnTo>
                  <a:pt x="7381045" y="3225627"/>
                </a:lnTo>
                <a:lnTo>
                  <a:pt x="0" y="3225627"/>
                </a:lnTo>
                <a:lnTo>
                  <a:pt x="0" y="0"/>
                </a:lnTo>
                <a:close/>
              </a:path>
            </a:pathLst>
          </a:custGeom>
          <a:blipFill>
            <a:blip r:embed="rId7"/>
            <a:stretch>
              <a:fillRect l="-2681" t="-2726" r="-23523" b="0"/>
            </a:stretch>
          </a:blipFill>
        </p:spPr>
      </p:sp>
      <p:sp>
        <p:nvSpPr>
          <p:cNvPr name="Freeform 14" id="14"/>
          <p:cNvSpPr/>
          <p:nvPr/>
        </p:nvSpPr>
        <p:spPr>
          <a:xfrm flipH="false" flipV="false" rot="0">
            <a:off x="853514" y="6319137"/>
            <a:ext cx="8290486" cy="3623066"/>
          </a:xfrm>
          <a:custGeom>
            <a:avLst/>
            <a:gdLst/>
            <a:ahLst/>
            <a:cxnLst/>
            <a:rect r="r" b="b" t="t" l="l"/>
            <a:pathLst>
              <a:path h="3623066" w="8290486">
                <a:moveTo>
                  <a:pt x="0" y="0"/>
                </a:moveTo>
                <a:lnTo>
                  <a:pt x="8290486" y="0"/>
                </a:lnTo>
                <a:lnTo>
                  <a:pt x="8290486" y="3623066"/>
                </a:lnTo>
                <a:lnTo>
                  <a:pt x="0" y="3623066"/>
                </a:lnTo>
                <a:lnTo>
                  <a:pt x="0" y="0"/>
                </a:lnTo>
                <a:close/>
              </a:path>
            </a:pathLst>
          </a:custGeom>
          <a:blipFill>
            <a:blip r:embed="rId7"/>
            <a:stretch>
              <a:fillRect l="-2681" t="-2726" r="-23523" b="0"/>
            </a:stretch>
          </a:blipFill>
          <a:ln w="38100" cap="sq">
            <a:solidFill>
              <a:srgbClr val="000000"/>
            </a:solid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59155" y="0"/>
            <a:ext cx="1562612" cy="1673225"/>
            <a:chOff x="0" y="0"/>
            <a:chExt cx="2083482" cy="2230967"/>
          </a:xfrm>
        </p:grpSpPr>
        <p:grpSp>
          <p:nvGrpSpPr>
            <p:cNvPr name="Group 4" id="4"/>
            <p:cNvGrpSpPr/>
            <p:nvPr/>
          </p:nvGrpSpPr>
          <p:grpSpPr>
            <a:xfrm rot="0">
              <a:off x="75599" y="0"/>
              <a:ext cx="1932284" cy="2230967"/>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13</a:t>
              </a:r>
            </a:p>
          </p:txBody>
        </p:sp>
      </p:grpSp>
      <p:sp>
        <p:nvSpPr>
          <p:cNvPr name="Freeform 8" id="8"/>
          <p:cNvSpPr/>
          <p:nvPr/>
        </p:nvSpPr>
        <p:spPr>
          <a:xfrm flipH="false" flipV="false" rot="0">
            <a:off x="479789" y="2149380"/>
            <a:ext cx="9797902" cy="7643950"/>
          </a:xfrm>
          <a:custGeom>
            <a:avLst/>
            <a:gdLst/>
            <a:ahLst/>
            <a:cxnLst/>
            <a:rect r="r" b="b" t="t" l="l"/>
            <a:pathLst>
              <a:path h="7643950" w="9797902">
                <a:moveTo>
                  <a:pt x="0" y="0"/>
                </a:moveTo>
                <a:lnTo>
                  <a:pt x="9797902" y="0"/>
                </a:lnTo>
                <a:lnTo>
                  <a:pt x="9797902" y="7643949"/>
                </a:lnTo>
                <a:lnTo>
                  <a:pt x="0" y="7643949"/>
                </a:lnTo>
                <a:lnTo>
                  <a:pt x="0" y="0"/>
                </a:lnTo>
                <a:close/>
              </a:path>
            </a:pathLst>
          </a:custGeom>
          <a:blipFill>
            <a:blip r:embed="rId4"/>
            <a:stretch>
              <a:fillRect l="-1289" t="0" r="-1289" b="0"/>
            </a:stretch>
          </a:blipFill>
        </p:spPr>
      </p:sp>
      <p:sp>
        <p:nvSpPr>
          <p:cNvPr name="Freeform 9" id="9"/>
          <p:cNvSpPr/>
          <p:nvPr/>
        </p:nvSpPr>
        <p:spPr>
          <a:xfrm flipH="false" flipV="false" rot="0">
            <a:off x="10567525" y="5379997"/>
            <a:ext cx="7090958" cy="4239602"/>
          </a:xfrm>
          <a:custGeom>
            <a:avLst/>
            <a:gdLst/>
            <a:ahLst/>
            <a:cxnLst/>
            <a:rect r="r" b="b" t="t" l="l"/>
            <a:pathLst>
              <a:path h="4239602" w="7090958">
                <a:moveTo>
                  <a:pt x="0" y="0"/>
                </a:moveTo>
                <a:lnTo>
                  <a:pt x="7090958" y="0"/>
                </a:lnTo>
                <a:lnTo>
                  <a:pt x="7090958" y="4239602"/>
                </a:lnTo>
                <a:lnTo>
                  <a:pt x="0" y="4239602"/>
                </a:lnTo>
                <a:lnTo>
                  <a:pt x="0" y="0"/>
                </a:lnTo>
                <a:close/>
              </a:path>
            </a:pathLst>
          </a:custGeom>
          <a:blipFill>
            <a:blip r:embed="rId5"/>
            <a:stretch>
              <a:fillRect l="-256" t="0" r="-256" b="0"/>
            </a:stretch>
          </a:blipFill>
        </p:spPr>
      </p:sp>
      <p:sp>
        <p:nvSpPr>
          <p:cNvPr name="TextBox 10" id="10"/>
          <p:cNvSpPr txBox="true"/>
          <p:nvPr/>
        </p:nvSpPr>
        <p:spPr>
          <a:xfrm rot="0">
            <a:off x="0" y="395059"/>
            <a:ext cx="6337175" cy="1419683"/>
          </a:xfrm>
          <a:prstGeom prst="rect">
            <a:avLst/>
          </a:prstGeom>
        </p:spPr>
        <p:txBody>
          <a:bodyPr anchor="t" rtlCol="false" tIns="0" lIns="0" bIns="0" rIns="0">
            <a:spAutoFit/>
          </a:bodyPr>
          <a:lstStyle/>
          <a:p>
            <a:pPr algn="ctr">
              <a:lnSpc>
                <a:spcPts val="5489"/>
              </a:lnSpc>
            </a:pPr>
            <a:r>
              <a:rPr lang="en-US" sz="5839">
                <a:solidFill>
                  <a:srgbClr val="545454"/>
                </a:solidFill>
                <a:latin typeface="Alatsi Bold"/>
              </a:rPr>
              <a:t>VISUALIZING THE BEST MODEL</a:t>
            </a:r>
          </a:p>
        </p:txBody>
      </p:sp>
      <p:sp>
        <p:nvSpPr>
          <p:cNvPr name="TextBox 11" id="11"/>
          <p:cNvSpPr txBox="true"/>
          <p:nvPr/>
        </p:nvSpPr>
        <p:spPr>
          <a:xfrm rot="0">
            <a:off x="12686632" y="9543399"/>
            <a:ext cx="2649566" cy="515974"/>
          </a:xfrm>
          <a:prstGeom prst="rect">
            <a:avLst/>
          </a:prstGeom>
        </p:spPr>
        <p:txBody>
          <a:bodyPr anchor="t" rtlCol="false" tIns="0" lIns="0" bIns="0" rIns="0">
            <a:spAutoFit/>
          </a:bodyPr>
          <a:lstStyle/>
          <a:p>
            <a:pPr algn="ctr">
              <a:lnSpc>
                <a:spcPts val="4110"/>
              </a:lnSpc>
              <a:spcBef>
                <a:spcPct val="0"/>
              </a:spcBef>
            </a:pPr>
            <a:r>
              <a:rPr lang="en-US" sz="2936">
                <a:solidFill>
                  <a:srgbClr val="000000"/>
                </a:solidFill>
                <a:latin typeface="Abhaya Libre"/>
              </a:rPr>
              <a:t>Confusion Matrix</a:t>
            </a:r>
          </a:p>
        </p:txBody>
      </p:sp>
      <p:sp>
        <p:nvSpPr>
          <p:cNvPr name="TextBox 12" id="12"/>
          <p:cNvSpPr txBox="true"/>
          <p:nvPr/>
        </p:nvSpPr>
        <p:spPr>
          <a:xfrm rot="0">
            <a:off x="10567525" y="2266656"/>
            <a:ext cx="7773772" cy="26663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bhaya Libre"/>
              </a:rPr>
              <a:t>SVM, or Support Vector Machines, are sophisticated machine learning models known for their effectiveness in classification tasks. They excel at finding optimal decision boundaries between classes, even in high-dimensional data spaces. SVMs are versatile, capable of handling both linear and non-linear relationships through the use of kernel functions. Their robustness to overfitting, suitability for high-dimensional data, and applications across various domains make SVMs a go-to choice for many machine learning practitioners.</a:t>
            </a:r>
          </a:p>
        </p:txBody>
      </p:sp>
      <p:sp>
        <p:nvSpPr>
          <p:cNvPr name="TextBox 13" id="13"/>
          <p:cNvSpPr txBox="true"/>
          <p:nvPr/>
        </p:nvSpPr>
        <p:spPr>
          <a:xfrm rot="0">
            <a:off x="13220173" y="1394378"/>
            <a:ext cx="1582483" cy="755002"/>
          </a:xfrm>
          <a:prstGeom prst="rect">
            <a:avLst/>
          </a:prstGeom>
        </p:spPr>
        <p:txBody>
          <a:bodyPr anchor="t" rtlCol="false" tIns="0" lIns="0" bIns="0" rIns="0">
            <a:spAutoFit/>
          </a:bodyPr>
          <a:lstStyle/>
          <a:p>
            <a:pPr algn="ctr">
              <a:lnSpc>
                <a:spcPts val="6160"/>
              </a:lnSpc>
            </a:pPr>
            <a:r>
              <a:rPr lang="en-US" sz="4400" u="sng">
                <a:solidFill>
                  <a:srgbClr val="000000"/>
                </a:solidFill>
                <a:latin typeface="Canva Sans Bold"/>
              </a:rPr>
              <a:t>SVM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59155" y="0"/>
            <a:ext cx="1562612" cy="1673225"/>
            <a:chOff x="0" y="0"/>
            <a:chExt cx="2083482" cy="2230967"/>
          </a:xfrm>
        </p:grpSpPr>
        <p:grpSp>
          <p:nvGrpSpPr>
            <p:cNvPr name="Group 4" id="4"/>
            <p:cNvGrpSpPr/>
            <p:nvPr/>
          </p:nvGrpSpPr>
          <p:grpSpPr>
            <a:xfrm rot="0">
              <a:off x="75599" y="0"/>
              <a:ext cx="1932284" cy="2230967"/>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14</a:t>
              </a:r>
            </a:p>
          </p:txBody>
        </p:sp>
      </p:grpSp>
      <p:sp>
        <p:nvSpPr>
          <p:cNvPr name="Freeform 8" id="8"/>
          <p:cNvSpPr/>
          <p:nvPr/>
        </p:nvSpPr>
        <p:spPr>
          <a:xfrm flipH="false" flipV="false" rot="0">
            <a:off x="317816" y="1332866"/>
            <a:ext cx="12861687" cy="6943034"/>
          </a:xfrm>
          <a:custGeom>
            <a:avLst/>
            <a:gdLst/>
            <a:ahLst/>
            <a:cxnLst/>
            <a:rect r="r" b="b" t="t" l="l"/>
            <a:pathLst>
              <a:path h="6943034" w="12861687">
                <a:moveTo>
                  <a:pt x="0" y="0"/>
                </a:moveTo>
                <a:lnTo>
                  <a:pt x="12861686" y="0"/>
                </a:lnTo>
                <a:lnTo>
                  <a:pt x="12861686" y="6943034"/>
                </a:lnTo>
                <a:lnTo>
                  <a:pt x="0" y="6943034"/>
                </a:lnTo>
                <a:lnTo>
                  <a:pt x="0" y="0"/>
                </a:lnTo>
                <a:close/>
              </a:path>
            </a:pathLst>
          </a:custGeom>
          <a:blipFill>
            <a:blip r:embed="rId4"/>
            <a:stretch>
              <a:fillRect l="0" t="0" r="0" b="0"/>
            </a:stretch>
          </a:blipFill>
        </p:spPr>
      </p:sp>
      <p:sp>
        <p:nvSpPr>
          <p:cNvPr name="Freeform 9" id="9"/>
          <p:cNvSpPr/>
          <p:nvPr/>
        </p:nvSpPr>
        <p:spPr>
          <a:xfrm flipH="false" flipV="false" rot="0">
            <a:off x="8802559" y="3450786"/>
            <a:ext cx="8456741" cy="6496228"/>
          </a:xfrm>
          <a:custGeom>
            <a:avLst/>
            <a:gdLst/>
            <a:ahLst/>
            <a:cxnLst/>
            <a:rect r="r" b="b" t="t" l="l"/>
            <a:pathLst>
              <a:path h="6496228" w="8456741">
                <a:moveTo>
                  <a:pt x="0" y="0"/>
                </a:moveTo>
                <a:lnTo>
                  <a:pt x="8456741" y="0"/>
                </a:lnTo>
                <a:lnTo>
                  <a:pt x="8456741" y="6496228"/>
                </a:lnTo>
                <a:lnTo>
                  <a:pt x="0" y="6496228"/>
                </a:lnTo>
                <a:lnTo>
                  <a:pt x="0" y="0"/>
                </a:lnTo>
                <a:close/>
              </a:path>
            </a:pathLst>
          </a:custGeom>
          <a:blipFill>
            <a:blip r:embed="rId5"/>
            <a:stretch>
              <a:fillRect l="0" t="-315" r="0" b="0"/>
            </a:stretch>
          </a:blipFill>
        </p:spPr>
      </p:sp>
      <p:sp>
        <p:nvSpPr>
          <p:cNvPr name="TextBox 10" id="10"/>
          <p:cNvSpPr txBox="true"/>
          <p:nvPr/>
        </p:nvSpPr>
        <p:spPr>
          <a:xfrm rot="0">
            <a:off x="0" y="190500"/>
            <a:ext cx="6438918" cy="978160"/>
          </a:xfrm>
          <a:prstGeom prst="rect">
            <a:avLst/>
          </a:prstGeom>
        </p:spPr>
        <p:txBody>
          <a:bodyPr anchor="t" rtlCol="false" tIns="0" lIns="0" bIns="0" rIns="0">
            <a:spAutoFit/>
          </a:bodyPr>
          <a:lstStyle/>
          <a:p>
            <a:pPr algn="ctr">
              <a:lnSpc>
                <a:spcPts val="7238"/>
              </a:lnSpc>
            </a:pPr>
            <a:r>
              <a:rPr lang="en-US" sz="7700">
                <a:solidFill>
                  <a:srgbClr val="545454"/>
                </a:solidFill>
                <a:latin typeface="Alatsi Bold"/>
              </a:rPr>
              <a:t>CONTINUED....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825155" y="405227"/>
            <a:ext cx="15815306"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ea typeface="Alatsi Bold"/>
              </a:rPr>
              <a:t>﻿RESULT</a:t>
            </a:r>
          </a:p>
        </p:txBody>
      </p:sp>
      <p:sp>
        <p:nvSpPr>
          <p:cNvPr name="TextBox 3" id="3"/>
          <p:cNvSpPr txBox="true"/>
          <p:nvPr/>
        </p:nvSpPr>
        <p:spPr>
          <a:xfrm rot="0">
            <a:off x="357954" y="2227782"/>
            <a:ext cx="12747444" cy="6261675"/>
          </a:xfrm>
          <a:prstGeom prst="rect">
            <a:avLst/>
          </a:prstGeom>
        </p:spPr>
        <p:txBody>
          <a:bodyPr anchor="t" rtlCol="false" tIns="0" lIns="0" bIns="0" rIns="0">
            <a:spAutoFit/>
          </a:bodyPr>
          <a:lstStyle/>
          <a:p>
            <a:pPr marL="696786" indent="-348393" lvl="1">
              <a:lnSpc>
                <a:spcPts val="4518"/>
              </a:lnSpc>
              <a:buFont typeface="Arial"/>
              <a:buChar char="•"/>
            </a:pPr>
            <a:r>
              <a:rPr lang="en-US" sz="3227">
                <a:solidFill>
                  <a:srgbClr val="000000"/>
                </a:solidFill>
                <a:latin typeface="Alatsi Bold"/>
              </a:rPr>
              <a:t>High Accu</a:t>
            </a:r>
            <a:r>
              <a:rPr lang="en-US" sz="3227">
                <a:solidFill>
                  <a:srgbClr val="000000"/>
                </a:solidFill>
                <a:latin typeface="Alatsi Bold"/>
              </a:rPr>
              <a:t>racy: The high accuracy of 99.66% suggests that the SVM model is highly effective in correctly classifying instances into their respective classes (failure or non-failure).</a:t>
            </a:r>
          </a:p>
          <a:p>
            <a:pPr>
              <a:lnSpc>
                <a:spcPts val="4518"/>
              </a:lnSpc>
            </a:pPr>
          </a:p>
          <a:p>
            <a:pPr marL="696786" indent="-348393" lvl="1">
              <a:lnSpc>
                <a:spcPts val="4518"/>
              </a:lnSpc>
              <a:buFont typeface="Arial"/>
              <a:buChar char="•"/>
            </a:pPr>
            <a:r>
              <a:rPr lang="en-US" sz="3227">
                <a:solidFill>
                  <a:srgbClr val="000000"/>
                </a:solidFill>
                <a:latin typeface="Alatsi Bold"/>
              </a:rPr>
              <a:t>Minimal False Positives: While there are a few false positives (FP = 2), they represent a small fraction of the total negative instances.</a:t>
            </a:r>
          </a:p>
          <a:p>
            <a:pPr>
              <a:lnSpc>
                <a:spcPts val="4518"/>
              </a:lnSpc>
            </a:pPr>
          </a:p>
          <a:p>
            <a:pPr marL="696786" indent="-348393" lvl="1">
              <a:lnSpc>
                <a:spcPts val="4518"/>
              </a:lnSpc>
              <a:buFont typeface="Arial"/>
              <a:buChar char="•"/>
            </a:pPr>
            <a:r>
              <a:rPr lang="en-US" sz="3227">
                <a:solidFill>
                  <a:srgbClr val="000000"/>
                </a:solidFill>
                <a:latin typeface="Alatsi Bold"/>
              </a:rPr>
              <a:t>Model Reliability: The high accuracy and low false negative rate suggest that the SVM model is reliable and can be trusted for predictive tool failure analysis.</a:t>
            </a:r>
          </a:p>
          <a:p>
            <a:pPr>
              <a:lnSpc>
                <a:spcPts val="4518"/>
              </a:lnSpc>
            </a:pP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15</a:t>
              </a:r>
            </a:p>
          </p:txBody>
        </p:sp>
      </p:grpSp>
      <p:pic>
        <p:nvPicPr>
          <p:cNvPr name="Picture 11" id="11"/>
          <p:cNvPicPr>
            <a:picLocks noChangeAspect="true"/>
          </p:cNvPicPr>
          <p:nvPr/>
        </p:nvPicPr>
        <p:blipFill>
          <a:blip r:embed="rId2"/>
          <a:stretch>
            <a:fillRect/>
          </a:stretch>
        </p:blipFill>
        <p:spPr>
          <a:xfrm rot="0">
            <a:off x="13340408" y="4085067"/>
            <a:ext cx="4755756" cy="4807932"/>
          </a:xfrm>
          <a:prstGeom prst="rect">
            <a:avLst/>
          </a:prstGeom>
        </p:spPr>
      </p:pic>
      <p:sp>
        <p:nvSpPr>
          <p:cNvPr name="Freeform 12" id="12"/>
          <p:cNvSpPr/>
          <p:nvPr/>
        </p:nvSpPr>
        <p:spPr>
          <a:xfrm flipH="false" flipV="false" rot="0">
            <a:off x="-1145203"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4982801" y="51435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Guwahati</a:t>
            </a:r>
            <a:r>
              <a:rPr lang="en-US" sz="2700">
                <a:solidFill>
                  <a:srgbClr val="000000"/>
                </a:solidFill>
                <a:latin typeface="Alatsi Bold"/>
              </a:rPr>
              <a:t> | 2024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2982861" y="594556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59155" y="0"/>
            <a:ext cx="1562612" cy="1673225"/>
            <a:chOff x="0" y="0"/>
            <a:chExt cx="2083482" cy="2230967"/>
          </a:xfrm>
        </p:grpSpPr>
        <p:grpSp>
          <p:nvGrpSpPr>
            <p:cNvPr name="Group 4" id="4"/>
            <p:cNvGrpSpPr/>
            <p:nvPr/>
          </p:nvGrpSpPr>
          <p:grpSpPr>
            <a:xfrm rot="0">
              <a:off x="75599" y="0"/>
              <a:ext cx="1932284" cy="2230967"/>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16</a:t>
              </a:r>
            </a:p>
          </p:txBody>
        </p:sp>
      </p:grpSp>
      <p:sp>
        <p:nvSpPr>
          <p:cNvPr name="TextBox 8" id="8"/>
          <p:cNvSpPr txBox="true"/>
          <p:nvPr/>
        </p:nvSpPr>
        <p:spPr>
          <a:xfrm rot="0">
            <a:off x="3679044" y="866775"/>
            <a:ext cx="10929913"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CONCLUSION</a:t>
            </a:r>
          </a:p>
        </p:txBody>
      </p:sp>
      <p:sp>
        <p:nvSpPr>
          <p:cNvPr name="Freeform 9" id="9"/>
          <p:cNvSpPr/>
          <p:nvPr/>
        </p:nvSpPr>
        <p:spPr>
          <a:xfrm flipH="false" flipV="false" rot="0">
            <a:off x="-3009325"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889828" y="4099398"/>
            <a:ext cx="6049361" cy="4083079"/>
          </a:xfrm>
          <a:custGeom>
            <a:avLst/>
            <a:gdLst/>
            <a:ahLst/>
            <a:cxnLst/>
            <a:rect r="r" b="b" t="t" l="l"/>
            <a:pathLst>
              <a:path h="4083079" w="6049361">
                <a:moveTo>
                  <a:pt x="0" y="0"/>
                </a:moveTo>
                <a:lnTo>
                  <a:pt x="6049361" y="0"/>
                </a:lnTo>
                <a:lnTo>
                  <a:pt x="6049361" y="4083079"/>
                </a:lnTo>
                <a:lnTo>
                  <a:pt x="0" y="4083079"/>
                </a:lnTo>
                <a:lnTo>
                  <a:pt x="0" y="0"/>
                </a:lnTo>
                <a:close/>
              </a:path>
            </a:pathLst>
          </a:custGeom>
          <a:blipFill>
            <a:blip r:embed="rId4"/>
            <a:stretch>
              <a:fillRect l="-19992" t="0" r="0" b="0"/>
            </a:stretch>
          </a:blipFill>
        </p:spPr>
      </p:sp>
      <p:sp>
        <p:nvSpPr>
          <p:cNvPr name="TextBox 11" id="11"/>
          <p:cNvSpPr txBox="true"/>
          <p:nvPr/>
        </p:nvSpPr>
        <p:spPr>
          <a:xfrm rot="0">
            <a:off x="636455" y="3290111"/>
            <a:ext cx="10793714" cy="5234703"/>
          </a:xfrm>
          <a:prstGeom prst="rect">
            <a:avLst/>
          </a:prstGeom>
        </p:spPr>
        <p:txBody>
          <a:bodyPr anchor="t" rtlCol="false" tIns="0" lIns="0" bIns="0" rIns="0">
            <a:spAutoFit/>
          </a:bodyPr>
          <a:lstStyle/>
          <a:p>
            <a:pPr>
              <a:lnSpc>
                <a:spcPts val="5292"/>
              </a:lnSpc>
            </a:pPr>
            <a:r>
              <a:rPr lang="en-US" sz="3780">
                <a:solidFill>
                  <a:srgbClr val="000000"/>
                </a:solidFill>
                <a:latin typeface="Alatsi Bold"/>
              </a:rPr>
              <a:t>Implementing predictive tool failure analysis through machine learning offers substantial advantages for industrial operations. By leveraging advanced algorithms and sensor data, organizations can forecast potential tool failures, enabling proactive maintenance strategies that minimize downtime, reduce costs, and optimize productivity.</a:t>
            </a:r>
          </a:p>
          <a:p>
            <a:pPr>
              <a:lnSpc>
                <a:spcPts val="4592"/>
              </a:lnSpc>
            </a:pPr>
          </a:p>
        </p:txBody>
      </p:sp>
      <p:sp>
        <p:nvSpPr>
          <p:cNvPr name="TextBox 12" id="12"/>
          <p:cNvSpPr txBox="true"/>
          <p:nvPr/>
        </p:nvSpPr>
        <p:spPr>
          <a:xfrm rot="0">
            <a:off x="636455" y="9201150"/>
            <a:ext cx="11736757" cy="431800"/>
          </a:xfrm>
          <a:prstGeom prst="rect">
            <a:avLst/>
          </a:prstGeom>
        </p:spPr>
        <p:txBody>
          <a:bodyPr anchor="t" rtlCol="false" tIns="0" lIns="0" bIns="0" rIns="0">
            <a:spAutoFit/>
          </a:bodyPr>
          <a:lstStyle/>
          <a:p>
            <a:pPr algn="ctr">
              <a:lnSpc>
                <a:spcPts val="3499"/>
              </a:lnSpc>
              <a:spcBef>
                <a:spcPct val="0"/>
              </a:spcBef>
            </a:pPr>
            <a:r>
              <a:rPr lang="en-US" sz="2499">
                <a:solidFill>
                  <a:srgbClr val="5E17EB"/>
                </a:solidFill>
                <a:latin typeface="Abhaya Libre Bold"/>
              </a:rPr>
              <a:t>Github  link of the model: </a:t>
            </a:r>
            <a:r>
              <a:rPr lang="en-US" sz="2499">
                <a:solidFill>
                  <a:srgbClr val="5E17EB"/>
                </a:solidFill>
                <a:latin typeface="Abhaya Libre"/>
              </a:rPr>
              <a:t>https://github.com/ayushranjan17/Predictive-Maintenance.git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411959" y="2612883"/>
            <a:ext cx="15035562" cy="1526540"/>
          </a:xfrm>
          <a:prstGeom prst="rect">
            <a:avLst/>
          </a:prstGeom>
        </p:spPr>
        <p:txBody>
          <a:bodyPr anchor="t" rtlCol="false" tIns="0" lIns="0" bIns="0" rIns="0">
            <a:spAutoFit/>
          </a:bodyPr>
          <a:lstStyle/>
          <a:p>
            <a:pPr>
              <a:lnSpc>
                <a:spcPts val="4060"/>
              </a:lnSpc>
            </a:pPr>
            <a:r>
              <a:rPr lang="en-US" sz="2900">
                <a:solidFill>
                  <a:srgbClr val="5271FF"/>
                </a:solidFill>
                <a:latin typeface="Alatsi Bold"/>
              </a:rPr>
              <a:t>Data from : Kaggle Website</a:t>
            </a:r>
          </a:p>
          <a:p>
            <a:pPr>
              <a:lnSpc>
                <a:spcPts val="4060"/>
              </a:lnSpc>
            </a:pPr>
            <a:r>
              <a:rPr lang="en-US" sz="2900">
                <a:solidFill>
                  <a:srgbClr val="5271FF"/>
                </a:solidFill>
                <a:latin typeface="Alatsi Bold"/>
              </a:rPr>
              <a:t>Link:  </a:t>
            </a:r>
            <a:r>
              <a:rPr lang="en-US" sz="2900" u="sng">
                <a:solidFill>
                  <a:srgbClr val="5271FF"/>
                </a:solidFill>
                <a:latin typeface="Alatsi Bold"/>
                <a:hlinkClick r:id="rId2" tooltip="https://www.kaggle.com/competitions/playground-series-s3e17/data?select=train.csv"/>
              </a:rPr>
              <a:t>https://www.kaggle.com/competitions/playground-series-s3e17/data?select=train.csv</a:t>
            </a:r>
          </a:p>
          <a:p>
            <a:pPr>
              <a:lnSpc>
                <a:spcPts val="4060"/>
              </a:lnSpc>
            </a:pPr>
          </a:p>
        </p:txBody>
      </p:sp>
      <p:sp>
        <p:nvSpPr>
          <p:cNvPr name="TextBox 3" id="3"/>
          <p:cNvSpPr txBox="true"/>
          <p:nvPr/>
        </p:nvSpPr>
        <p:spPr>
          <a:xfrm rot="0">
            <a:off x="2437714" y="4596623"/>
            <a:ext cx="15009808" cy="1526464"/>
          </a:xfrm>
          <a:prstGeom prst="rect">
            <a:avLst/>
          </a:prstGeom>
        </p:spPr>
        <p:txBody>
          <a:bodyPr anchor="t" rtlCol="false" tIns="0" lIns="0" bIns="0" rIns="0">
            <a:spAutoFit/>
          </a:bodyPr>
          <a:lstStyle/>
          <a:p>
            <a:pPr>
              <a:lnSpc>
                <a:spcPts val="4060"/>
              </a:lnSpc>
            </a:pPr>
            <a:r>
              <a:rPr lang="en-US" sz="2900" u="sng">
                <a:solidFill>
                  <a:srgbClr val="5271FF"/>
                </a:solidFill>
                <a:latin typeface="Alatsi Bold"/>
                <a:hlinkClick r:id="rId3" tooltip="https://indatalabs.com/blog/machine-failure-prediction-machine-learning#:~:text=Machine%20failure%20prediction%20using%20machine%20learning%20has%20the%20potential%20to,they%20occur%2C%20decreasing%20costly%20downtime."/>
              </a:rPr>
              <a:t>https://indatalabs.com/blog/machine-failure-prediction-machine-learning#:~:text=Machine%20failure%20prediction%20using%20machine%20learning%20has%20the%20potential%20to,they%20occur%2C%20decreasing%20costly%20downtime.</a:t>
            </a:r>
          </a:p>
        </p:txBody>
      </p:sp>
      <p:sp>
        <p:nvSpPr>
          <p:cNvPr name="Freeform 4" id="4"/>
          <p:cNvSpPr/>
          <p:nvPr/>
        </p:nvSpPr>
        <p:spPr>
          <a:xfrm flipH="false" flipV="false" rot="0">
            <a:off x="13764167"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064851" y="624578"/>
            <a:ext cx="13464081" cy="1450926"/>
          </a:xfrm>
          <a:prstGeom prst="rect">
            <a:avLst/>
          </a:prstGeom>
        </p:spPr>
        <p:txBody>
          <a:bodyPr anchor="t" rtlCol="false" tIns="0" lIns="0" bIns="0" rIns="0">
            <a:spAutoFit/>
          </a:bodyPr>
          <a:lstStyle/>
          <a:p>
            <a:pPr algn="ctr">
              <a:lnSpc>
                <a:spcPts val="11899"/>
              </a:lnSpc>
            </a:pPr>
            <a:r>
              <a:rPr lang="en-US" sz="8499">
                <a:solidFill>
                  <a:srgbClr val="545454"/>
                </a:solidFill>
                <a:latin typeface="Alatsi Bold"/>
              </a:rPr>
              <a:t>REFERENCES</a:t>
            </a:r>
          </a:p>
        </p:txBody>
      </p:sp>
      <p:grpSp>
        <p:nvGrpSpPr>
          <p:cNvPr name="Group 6" id="6"/>
          <p:cNvGrpSpPr/>
          <p:nvPr/>
        </p:nvGrpSpPr>
        <p:grpSpPr>
          <a:xfrm rot="0">
            <a:off x="1547891" y="4885020"/>
            <a:ext cx="351641" cy="3516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47891" y="2766201"/>
            <a:ext cx="351641" cy="3516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AutoShape 12" id="1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3" id="13"/>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4" id="14"/>
          <p:cNvGrpSpPr/>
          <p:nvPr/>
        </p:nvGrpSpPr>
        <p:grpSpPr>
          <a:xfrm rot="0">
            <a:off x="15859155" y="0"/>
            <a:ext cx="1562612" cy="1673225"/>
            <a:chOff x="0" y="0"/>
            <a:chExt cx="2083482" cy="2230967"/>
          </a:xfrm>
        </p:grpSpPr>
        <p:grpSp>
          <p:nvGrpSpPr>
            <p:cNvPr name="Group 15" id="15"/>
            <p:cNvGrpSpPr/>
            <p:nvPr/>
          </p:nvGrpSpPr>
          <p:grpSpPr>
            <a:xfrm rot="0">
              <a:off x="75599" y="0"/>
              <a:ext cx="1932284" cy="2230967"/>
              <a:chOff x="0" y="0"/>
              <a:chExt cx="703982" cy="812800"/>
            </a:xfrm>
          </p:grpSpPr>
          <p:sp>
            <p:nvSpPr>
              <p:cNvPr name="Freeform 16" id="1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7" id="1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17</a:t>
              </a:r>
            </a:p>
          </p:txBody>
        </p:sp>
      </p:grpSp>
      <p:sp>
        <p:nvSpPr>
          <p:cNvPr name="Freeform 19" id="19"/>
          <p:cNvSpPr/>
          <p:nvPr/>
        </p:nvSpPr>
        <p:spPr>
          <a:xfrm flipH="false" flipV="false" rot="0">
            <a:off x="-3657600"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Guwahati</a:t>
            </a:r>
            <a:r>
              <a:rPr lang="en-US" sz="2700">
                <a:solidFill>
                  <a:srgbClr val="000000"/>
                </a:solidFill>
                <a:latin typeface="Alatsi Bold"/>
              </a:rPr>
              <a:t> | 2024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545454"/>
                </a:solidFill>
                <a:latin typeface="Alatsi Bold"/>
              </a:rPr>
              <a:t>THANK YOU</a:t>
            </a:r>
          </a:p>
        </p:txBody>
      </p:sp>
      <p:sp>
        <p:nvSpPr>
          <p:cNvPr name="TextBox 3" id="3"/>
          <p:cNvSpPr txBox="true"/>
          <p:nvPr/>
        </p:nvSpPr>
        <p:spPr>
          <a:xfrm rot="0">
            <a:off x="6927671" y="1846941"/>
            <a:ext cx="6882108" cy="533258"/>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IIT Guwahati</a:t>
            </a:r>
            <a:r>
              <a:rPr lang="en-US" sz="3126">
                <a:solidFill>
                  <a:srgbClr val="000000"/>
                </a:solidFill>
                <a:latin typeface="Alatsi Bold"/>
              </a:rPr>
              <a:t> | 2024</a:t>
            </a:r>
          </a:p>
        </p:txBody>
      </p:sp>
      <p:grpSp>
        <p:nvGrpSpPr>
          <p:cNvPr name="Group 4" id="4"/>
          <p:cNvGrpSpPr/>
          <p:nvPr/>
        </p:nvGrpSpPr>
        <p:grpSpPr>
          <a:xfrm rot="0">
            <a:off x="-31071" y="0"/>
            <a:ext cx="4239083" cy="10287000"/>
            <a:chOff x="0" y="0"/>
            <a:chExt cx="5652111" cy="13716000"/>
          </a:xfrm>
        </p:grpSpPr>
        <p:grpSp>
          <p:nvGrpSpPr>
            <p:cNvPr name="Group 5" id="5"/>
            <p:cNvGrpSpPr/>
            <p:nvPr/>
          </p:nvGrpSpPr>
          <p:grpSpPr>
            <a:xfrm rot="0">
              <a:off x="2826056" y="0"/>
              <a:ext cx="2826056" cy="13716000"/>
              <a:chOff x="0" y="0"/>
              <a:chExt cx="558233" cy="2709333"/>
            </a:xfrm>
          </p:grpSpPr>
          <p:sp>
            <p:nvSpPr>
              <p:cNvPr name="Freeform 6" id="6"/>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7" id="7"/>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13028" y="0"/>
              <a:ext cx="2826056" cy="13716000"/>
              <a:chOff x="0" y="0"/>
              <a:chExt cx="558233" cy="2709333"/>
            </a:xfrm>
          </p:grpSpPr>
          <p:sp>
            <p:nvSpPr>
              <p:cNvPr name="Freeform 9" id="9"/>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0" id="10"/>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2826056" cy="13716000"/>
              <a:chOff x="0" y="0"/>
              <a:chExt cx="558233" cy="2709333"/>
            </a:xfrm>
          </p:grpSpPr>
          <p:sp>
            <p:nvSpPr>
              <p:cNvPr name="Freeform 12" id="12"/>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3" id="13"/>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545454"/>
                </a:solidFill>
                <a:latin typeface="Alatsi Bold"/>
              </a:rPr>
              <a:t>OVERVIEW</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Guwahati</a:t>
            </a:r>
            <a:r>
              <a:rPr lang="en-US" sz="2700">
                <a:solidFill>
                  <a:srgbClr val="000000"/>
                </a:solidFill>
                <a:latin typeface="Alatsi Bold"/>
              </a:rPr>
              <a:t> | 2024</a:t>
            </a:r>
          </a:p>
        </p:txBody>
      </p:sp>
      <p:sp>
        <p:nvSpPr>
          <p:cNvPr name="TextBox 4" id="4"/>
          <p:cNvSpPr txBox="true"/>
          <p:nvPr/>
        </p:nvSpPr>
        <p:spPr>
          <a:xfrm rot="0">
            <a:off x="2553980" y="3335976"/>
            <a:ext cx="4480960" cy="679450"/>
          </a:xfrm>
          <a:prstGeom prst="rect">
            <a:avLst/>
          </a:prstGeom>
        </p:spPr>
        <p:txBody>
          <a:bodyPr anchor="t" rtlCol="false" tIns="0" lIns="0" bIns="0" rIns="0">
            <a:spAutoFit/>
          </a:bodyPr>
          <a:lstStyle/>
          <a:p>
            <a:pPr marL="863598" indent="-431799" lvl="1">
              <a:lnSpc>
                <a:spcPts val="5599"/>
              </a:lnSpc>
              <a:buFont typeface="Arial"/>
              <a:buChar char="•"/>
            </a:pPr>
            <a:r>
              <a:rPr lang="en-US" sz="3999">
                <a:solidFill>
                  <a:srgbClr val="545454"/>
                </a:solidFill>
                <a:latin typeface="Alatsi Bold"/>
              </a:rPr>
              <a:t>Introduction</a:t>
            </a:r>
          </a:p>
        </p:txBody>
      </p:sp>
      <p:sp>
        <p:nvSpPr>
          <p:cNvPr name="TextBox 5" id="5"/>
          <p:cNvSpPr txBox="true"/>
          <p:nvPr/>
        </p:nvSpPr>
        <p:spPr>
          <a:xfrm rot="0">
            <a:off x="2553980" y="4814240"/>
            <a:ext cx="6252209" cy="1066800"/>
          </a:xfrm>
          <a:prstGeom prst="rect">
            <a:avLst/>
          </a:prstGeom>
        </p:spPr>
        <p:txBody>
          <a:bodyPr anchor="t" rtlCol="false" tIns="0" lIns="0" bIns="0" rIns="0">
            <a:spAutoFit/>
          </a:bodyPr>
          <a:lstStyle/>
          <a:p>
            <a:pPr marL="863598" indent="-431799" lvl="1">
              <a:lnSpc>
                <a:spcPts val="4199"/>
              </a:lnSpc>
              <a:buFont typeface="Arial"/>
              <a:buChar char="•"/>
            </a:pPr>
            <a:r>
              <a:rPr lang="en-US" sz="3999">
                <a:solidFill>
                  <a:srgbClr val="545454"/>
                </a:solidFill>
                <a:latin typeface="Alatsi Bold"/>
              </a:rPr>
              <a:t>Data collection and Preprocessing </a:t>
            </a:r>
          </a:p>
        </p:txBody>
      </p:sp>
      <p:sp>
        <p:nvSpPr>
          <p:cNvPr name="TextBox 6" id="6"/>
          <p:cNvSpPr txBox="true"/>
          <p:nvPr/>
        </p:nvSpPr>
        <p:spPr>
          <a:xfrm rot="0">
            <a:off x="2553980" y="6682360"/>
            <a:ext cx="4480960" cy="679450"/>
          </a:xfrm>
          <a:prstGeom prst="rect">
            <a:avLst/>
          </a:prstGeom>
        </p:spPr>
        <p:txBody>
          <a:bodyPr anchor="t" rtlCol="false" tIns="0" lIns="0" bIns="0" rIns="0">
            <a:spAutoFit/>
          </a:bodyPr>
          <a:lstStyle/>
          <a:p>
            <a:pPr marL="863598" indent="-431799" lvl="1">
              <a:lnSpc>
                <a:spcPts val="5599"/>
              </a:lnSpc>
              <a:buFont typeface="Arial"/>
              <a:buChar char="•"/>
            </a:pPr>
            <a:r>
              <a:rPr lang="en-US" sz="3999">
                <a:solidFill>
                  <a:srgbClr val="545454"/>
                </a:solidFill>
                <a:latin typeface="Alatsi Bold"/>
              </a:rPr>
              <a:t>Model Selection</a:t>
            </a:r>
          </a:p>
        </p:txBody>
      </p:sp>
      <p:sp>
        <p:nvSpPr>
          <p:cNvPr name="TextBox 7" id="7"/>
          <p:cNvSpPr txBox="true"/>
          <p:nvPr/>
        </p:nvSpPr>
        <p:spPr>
          <a:xfrm rot="0">
            <a:off x="9781837" y="3288986"/>
            <a:ext cx="5278622" cy="679450"/>
          </a:xfrm>
          <a:prstGeom prst="rect">
            <a:avLst/>
          </a:prstGeom>
        </p:spPr>
        <p:txBody>
          <a:bodyPr anchor="t" rtlCol="false" tIns="0" lIns="0" bIns="0" rIns="0">
            <a:spAutoFit/>
          </a:bodyPr>
          <a:lstStyle/>
          <a:p>
            <a:pPr marL="863598" indent="-431799" lvl="1">
              <a:lnSpc>
                <a:spcPts val="5599"/>
              </a:lnSpc>
              <a:buFont typeface="Arial"/>
              <a:buChar char="•"/>
            </a:pPr>
            <a:r>
              <a:rPr lang="en-US" sz="3999">
                <a:solidFill>
                  <a:srgbClr val="545454"/>
                </a:solidFill>
                <a:latin typeface="Alatsi Bold"/>
              </a:rPr>
              <a:t>Training the Model</a:t>
            </a:r>
          </a:p>
        </p:txBody>
      </p:sp>
      <p:sp>
        <p:nvSpPr>
          <p:cNvPr name="TextBox 8" id="8"/>
          <p:cNvSpPr txBox="true"/>
          <p:nvPr/>
        </p:nvSpPr>
        <p:spPr>
          <a:xfrm rot="0">
            <a:off x="9781837" y="4727880"/>
            <a:ext cx="5278622" cy="679450"/>
          </a:xfrm>
          <a:prstGeom prst="rect">
            <a:avLst/>
          </a:prstGeom>
        </p:spPr>
        <p:txBody>
          <a:bodyPr anchor="t" rtlCol="false" tIns="0" lIns="0" bIns="0" rIns="0">
            <a:spAutoFit/>
          </a:bodyPr>
          <a:lstStyle/>
          <a:p>
            <a:pPr marL="863598" indent="-431799" lvl="1">
              <a:lnSpc>
                <a:spcPts val="5599"/>
              </a:lnSpc>
              <a:buFont typeface="Arial"/>
              <a:buChar char="•"/>
            </a:pPr>
            <a:r>
              <a:rPr lang="en-US" sz="3999">
                <a:solidFill>
                  <a:srgbClr val="545454"/>
                </a:solidFill>
                <a:latin typeface="Alatsi Bold"/>
              </a:rPr>
              <a:t>Testing the Model</a:t>
            </a:r>
          </a:p>
        </p:txBody>
      </p:sp>
      <p:sp>
        <p:nvSpPr>
          <p:cNvPr name="TextBox 9" id="9"/>
          <p:cNvSpPr txBox="true"/>
          <p:nvPr/>
        </p:nvSpPr>
        <p:spPr>
          <a:xfrm rot="0">
            <a:off x="9781837" y="6682360"/>
            <a:ext cx="6077318" cy="679450"/>
          </a:xfrm>
          <a:prstGeom prst="rect">
            <a:avLst/>
          </a:prstGeom>
        </p:spPr>
        <p:txBody>
          <a:bodyPr anchor="t" rtlCol="false" tIns="0" lIns="0" bIns="0" rIns="0">
            <a:spAutoFit/>
          </a:bodyPr>
          <a:lstStyle/>
          <a:p>
            <a:pPr marL="863598" indent="-431799" lvl="1">
              <a:lnSpc>
                <a:spcPts val="5599"/>
              </a:lnSpc>
              <a:buFont typeface="Arial"/>
              <a:buChar char="•"/>
            </a:pPr>
            <a:r>
              <a:rPr lang="en-US" sz="3999">
                <a:solidFill>
                  <a:srgbClr val="545454"/>
                </a:solidFill>
                <a:latin typeface="Alatsi Bold"/>
              </a:rPr>
              <a:t>Analysis and Conclusion</a:t>
            </a:r>
          </a:p>
        </p:txBody>
      </p:sp>
      <p:sp>
        <p:nvSpPr>
          <p:cNvPr name="AutoShape 10" id="10"/>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1" id="11"/>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2" id="12"/>
          <p:cNvGrpSpPr/>
          <p:nvPr/>
        </p:nvGrpSpPr>
        <p:grpSpPr>
          <a:xfrm rot="0">
            <a:off x="15859155" y="0"/>
            <a:ext cx="1562612" cy="1673225"/>
            <a:chOff x="0" y="0"/>
            <a:chExt cx="2083482" cy="2230967"/>
          </a:xfrm>
        </p:grpSpPr>
        <p:grpSp>
          <p:nvGrpSpPr>
            <p:cNvPr name="Group 13" id="13"/>
            <p:cNvGrpSpPr/>
            <p:nvPr/>
          </p:nvGrpSpPr>
          <p:grpSpPr>
            <a:xfrm rot="0">
              <a:off x="75599" y="0"/>
              <a:ext cx="1932284" cy="2230967"/>
              <a:chOff x="0" y="0"/>
              <a:chExt cx="703982" cy="812800"/>
            </a:xfrm>
          </p:grpSpPr>
          <p:sp>
            <p:nvSpPr>
              <p:cNvPr name="Freeform 14" id="1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5" id="1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17" id="17"/>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Guwahati</a:t>
            </a:r>
            <a:r>
              <a:rPr lang="en-US" sz="2700">
                <a:solidFill>
                  <a:srgbClr val="000000"/>
                </a:solidFill>
                <a:latin typeface="Alatsi Bold"/>
              </a:rPr>
              <a:t>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545454"/>
                </a:solidFill>
                <a:latin typeface="Alatsi Bold"/>
              </a:rPr>
              <a:t>INTRODUCTION</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836161" y="3020385"/>
            <a:ext cx="10793714" cy="5048688"/>
          </a:xfrm>
          <a:prstGeom prst="rect">
            <a:avLst/>
          </a:prstGeom>
        </p:spPr>
        <p:txBody>
          <a:bodyPr anchor="t" rtlCol="false" tIns="0" lIns="0" bIns="0" rIns="0">
            <a:spAutoFit/>
          </a:bodyPr>
          <a:lstStyle/>
          <a:p>
            <a:pPr>
              <a:lnSpc>
                <a:spcPts val="5712"/>
              </a:lnSpc>
            </a:pPr>
            <a:r>
              <a:rPr lang="en-US" sz="4080">
                <a:solidFill>
                  <a:srgbClr val="545454"/>
                </a:solidFill>
                <a:latin typeface="Alatsi Bold"/>
              </a:rPr>
              <a:t>Machine failure prediction using machine learning has the potential to be an invaluable tool for any business that regularly uses and maintains machinery. By leveraging predictive analytics, companies can proactively identify and take care of possible losses before they occur, decreasing costly downtime.</a:t>
            </a:r>
          </a:p>
        </p:txBody>
      </p:sp>
      <p:sp>
        <p:nvSpPr>
          <p:cNvPr name="TextBox 14" id="14"/>
          <p:cNvSpPr txBox="true"/>
          <p:nvPr/>
        </p:nvSpPr>
        <p:spPr>
          <a:xfrm rot="0">
            <a:off x="12512093" y="3282407"/>
            <a:ext cx="4527724" cy="629895"/>
          </a:xfrm>
          <a:prstGeom prst="rect">
            <a:avLst/>
          </a:prstGeom>
        </p:spPr>
        <p:txBody>
          <a:bodyPr anchor="t" rtlCol="false" tIns="0" lIns="0" bIns="0" rIns="0">
            <a:spAutoFit/>
          </a:bodyPr>
          <a:lstStyle/>
          <a:p>
            <a:pPr algn="ctr" marL="798829" indent="-399415" lvl="1">
              <a:lnSpc>
                <a:spcPts val="5179"/>
              </a:lnSpc>
              <a:buFont typeface="Arial"/>
              <a:buChar char="•"/>
            </a:pPr>
            <a:r>
              <a:rPr lang="en-US" sz="3699">
                <a:solidFill>
                  <a:srgbClr val="545454"/>
                </a:solidFill>
                <a:latin typeface="Alatsi Bold"/>
              </a:rPr>
              <a:t>Security increased</a:t>
            </a:r>
          </a:p>
        </p:txBody>
      </p:sp>
      <p:sp>
        <p:nvSpPr>
          <p:cNvPr name="TextBox 15" id="15"/>
          <p:cNvSpPr txBox="true"/>
          <p:nvPr/>
        </p:nvSpPr>
        <p:spPr>
          <a:xfrm rot="0">
            <a:off x="12583506" y="4513605"/>
            <a:ext cx="3854028" cy="629895"/>
          </a:xfrm>
          <a:prstGeom prst="rect">
            <a:avLst/>
          </a:prstGeom>
        </p:spPr>
        <p:txBody>
          <a:bodyPr anchor="t" rtlCol="false" tIns="0" lIns="0" bIns="0" rIns="0">
            <a:spAutoFit/>
          </a:bodyPr>
          <a:lstStyle/>
          <a:p>
            <a:pPr algn="ctr" marL="798829" indent="-399415" lvl="1">
              <a:lnSpc>
                <a:spcPts val="5179"/>
              </a:lnSpc>
              <a:buFont typeface="Arial"/>
              <a:buChar char="•"/>
            </a:pPr>
            <a:r>
              <a:rPr lang="en-US" sz="3699">
                <a:solidFill>
                  <a:srgbClr val="545454"/>
                </a:solidFill>
                <a:latin typeface="Alatsi Bold"/>
              </a:rPr>
              <a:t>Efficient prices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353832" y="454191"/>
            <a:ext cx="10451219" cy="1450976"/>
          </a:xfrm>
          <a:prstGeom prst="rect">
            <a:avLst/>
          </a:prstGeom>
        </p:spPr>
        <p:txBody>
          <a:bodyPr anchor="t" rtlCol="false" tIns="0" lIns="0" bIns="0" rIns="0">
            <a:spAutoFit/>
          </a:bodyPr>
          <a:lstStyle/>
          <a:p>
            <a:pPr algn="ctr">
              <a:lnSpc>
                <a:spcPts val="11899"/>
              </a:lnSpc>
            </a:pPr>
            <a:r>
              <a:rPr lang="en-US" sz="8499">
                <a:solidFill>
                  <a:srgbClr val="545454"/>
                </a:solidFill>
                <a:latin typeface="Alatsi Bold"/>
              </a:rPr>
              <a:t>FACTORS</a:t>
            </a:r>
          </a:p>
        </p:txBody>
      </p:sp>
      <p:grpSp>
        <p:nvGrpSpPr>
          <p:cNvPr name="Group 3" id="3"/>
          <p:cNvGrpSpPr/>
          <p:nvPr/>
        </p:nvGrpSpPr>
        <p:grpSpPr>
          <a:xfrm rot="0">
            <a:off x="10770232" y="3295022"/>
            <a:ext cx="6651535" cy="2995673"/>
            <a:chOff x="0" y="0"/>
            <a:chExt cx="8868713" cy="3994230"/>
          </a:xfrm>
        </p:grpSpPr>
        <p:grpSp>
          <p:nvGrpSpPr>
            <p:cNvPr name="Group 4" id="4"/>
            <p:cNvGrpSpPr/>
            <p:nvPr/>
          </p:nvGrpSpPr>
          <p:grpSpPr>
            <a:xfrm rot="0">
              <a:off x="0" y="0"/>
              <a:ext cx="8868713" cy="3994230"/>
              <a:chOff x="0" y="0"/>
              <a:chExt cx="1751844" cy="788984"/>
            </a:xfrm>
          </p:grpSpPr>
          <p:sp>
            <p:nvSpPr>
              <p:cNvPr name="Freeform 5" id="5"/>
              <p:cNvSpPr/>
              <p:nvPr/>
            </p:nvSpPr>
            <p:spPr>
              <a:xfrm flipH="false" flipV="false" rot="0">
                <a:off x="0" y="0"/>
                <a:ext cx="1751844" cy="788984"/>
              </a:xfrm>
              <a:custGeom>
                <a:avLst/>
                <a:gdLst/>
                <a:ahLst/>
                <a:cxnLst/>
                <a:rect r="r" b="b" t="t" l="l"/>
                <a:pathLst>
                  <a:path h="788984" w="1751844">
                    <a:moveTo>
                      <a:pt x="59360" y="0"/>
                    </a:moveTo>
                    <a:lnTo>
                      <a:pt x="1692484" y="0"/>
                    </a:lnTo>
                    <a:cubicBezTo>
                      <a:pt x="1725268" y="0"/>
                      <a:pt x="1751844" y="26577"/>
                      <a:pt x="1751844" y="59360"/>
                    </a:cubicBezTo>
                    <a:lnTo>
                      <a:pt x="1751844" y="729623"/>
                    </a:lnTo>
                    <a:cubicBezTo>
                      <a:pt x="1751844" y="762407"/>
                      <a:pt x="1725268" y="788984"/>
                      <a:pt x="1692484" y="788984"/>
                    </a:cubicBezTo>
                    <a:lnTo>
                      <a:pt x="59360" y="788984"/>
                    </a:lnTo>
                    <a:cubicBezTo>
                      <a:pt x="26577" y="788984"/>
                      <a:pt x="0" y="762407"/>
                      <a:pt x="0" y="729623"/>
                    </a:cubicBezTo>
                    <a:lnTo>
                      <a:pt x="0" y="59360"/>
                    </a:lnTo>
                    <a:cubicBezTo>
                      <a:pt x="0" y="26577"/>
                      <a:pt x="26577" y="0"/>
                      <a:pt x="59360" y="0"/>
                    </a:cubicBezTo>
                    <a:close/>
                  </a:path>
                </a:pathLst>
              </a:custGeom>
              <a:solidFill>
                <a:srgbClr val="E9C7C6"/>
              </a:solidFill>
            </p:spPr>
          </p:sp>
          <p:sp>
            <p:nvSpPr>
              <p:cNvPr name="TextBox 6" id="6"/>
              <p:cNvSpPr txBox="true"/>
              <p:nvPr/>
            </p:nvSpPr>
            <p:spPr>
              <a:xfrm>
                <a:off x="0" y="-38100"/>
                <a:ext cx="1751844" cy="82708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95604" y="133350"/>
              <a:ext cx="7735510" cy="3487903"/>
            </a:xfrm>
            <a:prstGeom prst="rect">
              <a:avLst/>
            </a:prstGeom>
          </p:spPr>
          <p:txBody>
            <a:bodyPr anchor="t" rtlCol="false" tIns="0" lIns="0" bIns="0" rIns="0">
              <a:spAutoFit/>
            </a:bodyPr>
            <a:lstStyle/>
            <a:p>
              <a:pPr>
                <a:lnSpc>
                  <a:spcPts val="4193"/>
                </a:lnSpc>
              </a:pPr>
              <a:r>
                <a:rPr lang="en-US" sz="2995">
                  <a:solidFill>
                    <a:srgbClr val="000000"/>
                  </a:solidFill>
                  <a:latin typeface="Alatsi Bold"/>
                </a:rPr>
                <a:t>Generated using a random walk process normalized to a standard deviation of 1 K, added to the air temperature plus 10 K.</a:t>
              </a:r>
            </a:p>
            <a:p>
              <a:pPr>
                <a:lnSpc>
                  <a:spcPts val="4193"/>
                </a:lnSpc>
              </a:pPr>
            </a:p>
          </p:txBody>
        </p:sp>
      </p:grpSp>
      <p:sp>
        <p:nvSpPr>
          <p:cNvPr name="TextBox 8" id="8"/>
          <p:cNvSpPr txBox="true"/>
          <p:nvPr/>
        </p:nvSpPr>
        <p:spPr>
          <a:xfrm rot="0">
            <a:off x="10645147" y="2519415"/>
            <a:ext cx="4691717" cy="670833"/>
          </a:xfrm>
          <a:prstGeom prst="rect">
            <a:avLst/>
          </a:prstGeom>
        </p:spPr>
        <p:txBody>
          <a:bodyPr anchor="t" rtlCol="false" tIns="0" lIns="0" bIns="0" rIns="0">
            <a:spAutoFit/>
          </a:bodyPr>
          <a:lstStyle/>
          <a:p>
            <a:pPr>
              <a:lnSpc>
                <a:spcPts val="5487"/>
              </a:lnSpc>
            </a:pPr>
            <a:r>
              <a:rPr lang="en-US" sz="3919">
                <a:solidFill>
                  <a:srgbClr val="000000"/>
                </a:solidFill>
                <a:latin typeface="Alatsi Bold"/>
              </a:rPr>
              <a:t>Process Temperature</a:t>
            </a:r>
          </a:p>
        </p:txBody>
      </p:sp>
      <p:grpSp>
        <p:nvGrpSpPr>
          <p:cNvPr name="Group 9" id="9"/>
          <p:cNvGrpSpPr/>
          <p:nvPr/>
        </p:nvGrpSpPr>
        <p:grpSpPr>
          <a:xfrm rot="0">
            <a:off x="10922847" y="7289441"/>
            <a:ext cx="6651535" cy="1936016"/>
            <a:chOff x="0" y="0"/>
            <a:chExt cx="8868713" cy="2581354"/>
          </a:xfrm>
        </p:grpSpPr>
        <p:grpSp>
          <p:nvGrpSpPr>
            <p:cNvPr name="Group 10" id="10"/>
            <p:cNvGrpSpPr/>
            <p:nvPr/>
          </p:nvGrpSpPr>
          <p:grpSpPr>
            <a:xfrm rot="0">
              <a:off x="0" y="0"/>
              <a:ext cx="8868713" cy="2581354"/>
              <a:chOff x="0" y="0"/>
              <a:chExt cx="1751844" cy="509897"/>
            </a:xfrm>
          </p:grpSpPr>
          <p:sp>
            <p:nvSpPr>
              <p:cNvPr name="Freeform 11" id="11"/>
              <p:cNvSpPr/>
              <p:nvPr/>
            </p:nvSpPr>
            <p:spPr>
              <a:xfrm flipH="false" flipV="false" rot="0">
                <a:off x="0" y="0"/>
                <a:ext cx="1751844" cy="509897"/>
              </a:xfrm>
              <a:custGeom>
                <a:avLst/>
                <a:gdLst/>
                <a:ahLst/>
                <a:cxnLst/>
                <a:rect r="r" b="b" t="t" l="l"/>
                <a:pathLst>
                  <a:path h="509897" w="1751844">
                    <a:moveTo>
                      <a:pt x="59360" y="0"/>
                    </a:moveTo>
                    <a:lnTo>
                      <a:pt x="1692484" y="0"/>
                    </a:lnTo>
                    <a:cubicBezTo>
                      <a:pt x="1725268" y="0"/>
                      <a:pt x="1751844" y="26577"/>
                      <a:pt x="1751844" y="59360"/>
                    </a:cubicBezTo>
                    <a:lnTo>
                      <a:pt x="1751844" y="450537"/>
                    </a:lnTo>
                    <a:cubicBezTo>
                      <a:pt x="1751844" y="466280"/>
                      <a:pt x="1745590" y="481379"/>
                      <a:pt x="1734458" y="492511"/>
                    </a:cubicBezTo>
                    <a:cubicBezTo>
                      <a:pt x="1723326" y="503643"/>
                      <a:pt x="1708227" y="509897"/>
                      <a:pt x="1692484" y="509897"/>
                    </a:cubicBezTo>
                    <a:lnTo>
                      <a:pt x="59360" y="509897"/>
                    </a:lnTo>
                    <a:cubicBezTo>
                      <a:pt x="26577" y="509897"/>
                      <a:pt x="0" y="483320"/>
                      <a:pt x="0" y="450537"/>
                    </a:cubicBezTo>
                    <a:lnTo>
                      <a:pt x="0" y="59360"/>
                    </a:lnTo>
                    <a:cubicBezTo>
                      <a:pt x="0" y="26577"/>
                      <a:pt x="26577" y="0"/>
                      <a:pt x="59360" y="0"/>
                    </a:cubicBezTo>
                    <a:close/>
                  </a:path>
                </a:pathLst>
              </a:custGeom>
              <a:solidFill>
                <a:srgbClr val="E9C7C6"/>
              </a:solidFill>
            </p:spPr>
          </p:sp>
          <p:sp>
            <p:nvSpPr>
              <p:cNvPr name="TextBox 12" id="12"/>
              <p:cNvSpPr txBox="true"/>
              <p:nvPr/>
            </p:nvSpPr>
            <p:spPr>
              <a:xfrm>
                <a:off x="0" y="-38100"/>
                <a:ext cx="1751844" cy="547997"/>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95604" y="133350"/>
              <a:ext cx="7735510" cy="2075027"/>
            </a:xfrm>
            <a:prstGeom prst="rect">
              <a:avLst/>
            </a:prstGeom>
          </p:spPr>
          <p:txBody>
            <a:bodyPr anchor="t" rtlCol="false" tIns="0" lIns="0" bIns="0" rIns="0">
              <a:spAutoFit/>
            </a:bodyPr>
            <a:lstStyle/>
            <a:p>
              <a:pPr>
                <a:lnSpc>
                  <a:spcPts val="4193"/>
                </a:lnSpc>
              </a:pPr>
              <a:r>
                <a:rPr lang="en-US" sz="2995">
                  <a:solidFill>
                    <a:srgbClr val="000000"/>
                  </a:solidFill>
                  <a:latin typeface="Alatsi Bold"/>
                </a:rPr>
                <a:t>Calculated from a power of 2860 W, overlaid with a normally distributed noise.</a:t>
              </a:r>
            </a:p>
          </p:txBody>
        </p:sp>
      </p:grpSp>
      <p:sp>
        <p:nvSpPr>
          <p:cNvPr name="TextBox 14" id="14"/>
          <p:cNvSpPr txBox="true"/>
          <p:nvPr/>
        </p:nvSpPr>
        <p:spPr>
          <a:xfrm rot="0">
            <a:off x="10645147" y="6618609"/>
            <a:ext cx="5276728" cy="670833"/>
          </a:xfrm>
          <a:prstGeom prst="rect">
            <a:avLst/>
          </a:prstGeom>
        </p:spPr>
        <p:txBody>
          <a:bodyPr anchor="t" rtlCol="false" tIns="0" lIns="0" bIns="0" rIns="0">
            <a:spAutoFit/>
          </a:bodyPr>
          <a:lstStyle/>
          <a:p>
            <a:pPr>
              <a:lnSpc>
                <a:spcPts val="5487"/>
              </a:lnSpc>
            </a:pPr>
            <a:r>
              <a:rPr lang="en-US" sz="3919">
                <a:solidFill>
                  <a:srgbClr val="000000"/>
                </a:solidFill>
                <a:latin typeface="Alatsi Bold"/>
              </a:rPr>
              <a:t>Rotational Speed (rpm)</a:t>
            </a:r>
          </a:p>
        </p:txBody>
      </p:sp>
      <p:sp>
        <p:nvSpPr>
          <p:cNvPr name="AutoShape 15" id="15"/>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16" id="16"/>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17" id="17"/>
          <p:cNvGrpSpPr/>
          <p:nvPr/>
        </p:nvGrpSpPr>
        <p:grpSpPr>
          <a:xfrm rot="0">
            <a:off x="15859155" y="0"/>
            <a:ext cx="1562612" cy="1673225"/>
            <a:chOff x="0" y="0"/>
            <a:chExt cx="2083482" cy="2230967"/>
          </a:xfrm>
        </p:grpSpPr>
        <p:grpSp>
          <p:nvGrpSpPr>
            <p:cNvPr name="Group 18" id="18"/>
            <p:cNvGrpSpPr/>
            <p:nvPr/>
          </p:nvGrpSpPr>
          <p:grpSpPr>
            <a:xfrm rot="0">
              <a:off x="75599" y="0"/>
              <a:ext cx="1932284" cy="2230967"/>
              <a:chOff x="0" y="0"/>
              <a:chExt cx="703982" cy="812800"/>
            </a:xfrm>
          </p:grpSpPr>
          <p:sp>
            <p:nvSpPr>
              <p:cNvPr name="Freeform 19" id="1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0" id="2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
        <p:nvSpPr>
          <p:cNvPr name="Freeform 22" id="22"/>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2458549" y="2519415"/>
            <a:ext cx="4182217" cy="670833"/>
          </a:xfrm>
          <a:prstGeom prst="rect">
            <a:avLst/>
          </a:prstGeom>
        </p:spPr>
        <p:txBody>
          <a:bodyPr anchor="t" rtlCol="false" tIns="0" lIns="0" bIns="0" rIns="0">
            <a:spAutoFit/>
          </a:bodyPr>
          <a:lstStyle/>
          <a:p>
            <a:pPr>
              <a:lnSpc>
                <a:spcPts val="5487"/>
              </a:lnSpc>
            </a:pPr>
            <a:r>
              <a:rPr lang="en-US" sz="3919">
                <a:solidFill>
                  <a:srgbClr val="000000"/>
                </a:solidFill>
                <a:latin typeface="Alatsi Bold"/>
              </a:rPr>
              <a:t>Type</a:t>
            </a:r>
          </a:p>
        </p:txBody>
      </p:sp>
      <p:sp>
        <p:nvSpPr>
          <p:cNvPr name="TextBox 25" id="25"/>
          <p:cNvSpPr txBox="true"/>
          <p:nvPr/>
        </p:nvSpPr>
        <p:spPr>
          <a:xfrm rot="0">
            <a:off x="2458549" y="6014604"/>
            <a:ext cx="6685451" cy="670833"/>
          </a:xfrm>
          <a:prstGeom prst="rect">
            <a:avLst/>
          </a:prstGeom>
        </p:spPr>
        <p:txBody>
          <a:bodyPr anchor="t" rtlCol="false" tIns="0" lIns="0" bIns="0" rIns="0">
            <a:spAutoFit/>
          </a:bodyPr>
          <a:lstStyle/>
          <a:p>
            <a:pPr>
              <a:lnSpc>
                <a:spcPts val="5487"/>
              </a:lnSpc>
            </a:pPr>
            <a:r>
              <a:rPr lang="en-US" sz="3919">
                <a:solidFill>
                  <a:srgbClr val="000000"/>
                </a:solidFill>
                <a:latin typeface="Alatsi Bold"/>
              </a:rPr>
              <a:t>Air Temperature (K)</a:t>
            </a:r>
          </a:p>
        </p:txBody>
      </p:sp>
      <p:grpSp>
        <p:nvGrpSpPr>
          <p:cNvPr name="Group 26" id="26"/>
          <p:cNvGrpSpPr/>
          <p:nvPr/>
        </p:nvGrpSpPr>
        <p:grpSpPr>
          <a:xfrm rot="0">
            <a:off x="2709213" y="3295022"/>
            <a:ext cx="6651535" cy="2465844"/>
            <a:chOff x="0" y="0"/>
            <a:chExt cx="8868713" cy="3287792"/>
          </a:xfrm>
        </p:grpSpPr>
        <p:grpSp>
          <p:nvGrpSpPr>
            <p:cNvPr name="Group 27" id="27"/>
            <p:cNvGrpSpPr/>
            <p:nvPr/>
          </p:nvGrpSpPr>
          <p:grpSpPr>
            <a:xfrm rot="0">
              <a:off x="0" y="0"/>
              <a:ext cx="8868713" cy="3287792"/>
              <a:chOff x="0" y="0"/>
              <a:chExt cx="1751844" cy="649440"/>
            </a:xfrm>
          </p:grpSpPr>
          <p:sp>
            <p:nvSpPr>
              <p:cNvPr name="Freeform 28" id="28"/>
              <p:cNvSpPr/>
              <p:nvPr/>
            </p:nvSpPr>
            <p:spPr>
              <a:xfrm flipH="false" flipV="false" rot="0">
                <a:off x="0" y="0"/>
                <a:ext cx="1751844" cy="649440"/>
              </a:xfrm>
              <a:custGeom>
                <a:avLst/>
                <a:gdLst/>
                <a:ahLst/>
                <a:cxnLst/>
                <a:rect r="r" b="b" t="t" l="l"/>
                <a:pathLst>
                  <a:path h="649440" w="1751844">
                    <a:moveTo>
                      <a:pt x="59360" y="0"/>
                    </a:moveTo>
                    <a:lnTo>
                      <a:pt x="1692484" y="0"/>
                    </a:lnTo>
                    <a:cubicBezTo>
                      <a:pt x="1725268" y="0"/>
                      <a:pt x="1751844" y="26577"/>
                      <a:pt x="1751844" y="59360"/>
                    </a:cubicBezTo>
                    <a:lnTo>
                      <a:pt x="1751844" y="590080"/>
                    </a:lnTo>
                    <a:cubicBezTo>
                      <a:pt x="1751844" y="622864"/>
                      <a:pt x="1725268" y="649440"/>
                      <a:pt x="1692484" y="649440"/>
                    </a:cubicBezTo>
                    <a:lnTo>
                      <a:pt x="59360" y="649440"/>
                    </a:lnTo>
                    <a:cubicBezTo>
                      <a:pt x="26577" y="649440"/>
                      <a:pt x="0" y="622864"/>
                      <a:pt x="0" y="590080"/>
                    </a:cubicBezTo>
                    <a:lnTo>
                      <a:pt x="0" y="59360"/>
                    </a:lnTo>
                    <a:cubicBezTo>
                      <a:pt x="0" y="26577"/>
                      <a:pt x="26577" y="0"/>
                      <a:pt x="59360" y="0"/>
                    </a:cubicBezTo>
                    <a:close/>
                  </a:path>
                </a:pathLst>
              </a:custGeom>
              <a:solidFill>
                <a:srgbClr val="E9C7C6"/>
              </a:solidFill>
            </p:spPr>
          </p:sp>
          <p:sp>
            <p:nvSpPr>
              <p:cNvPr name="TextBox 29" id="29"/>
              <p:cNvSpPr txBox="true"/>
              <p:nvPr/>
            </p:nvSpPr>
            <p:spPr>
              <a:xfrm>
                <a:off x="0" y="-38100"/>
                <a:ext cx="1751844" cy="68754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695604" y="133350"/>
              <a:ext cx="7735510" cy="2781465"/>
            </a:xfrm>
            <a:prstGeom prst="rect">
              <a:avLst/>
            </a:prstGeom>
          </p:spPr>
          <p:txBody>
            <a:bodyPr anchor="t" rtlCol="false" tIns="0" lIns="0" bIns="0" rIns="0">
              <a:spAutoFit/>
            </a:bodyPr>
            <a:lstStyle/>
            <a:p>
              <a:pPr>
                <a:lnSpc>
                  <a:spcPts val="4193"/>
                </a:lnSpc>
              </a:pPr>
              <a:r>
                <a:rPr lang="en-US" sz="2995">
                  <a:solidFill>
                    <a:srgbClr val="000000"/>
                  </a:solidFill>
                  <a:latin typeface="Alatsi Bold"/>
                </a:rPr>
                <a:t>Consisting of a letter L, M, or H for Low, Medium and High as product quality variants.</a:t>
              </a:r>
            </a:p>
            <a:p>
              <a:pPr>
                <a:lnSpc>
                  <a:spcPts val="4193"/>
                </a:lnSpc>
              </a:pPr>
            </a:p>
          </p:txBody>
        </p:sp>
      </p:grpSp>
      <p:grpSp>
        <p:nvGrpSpPr>
          <p:cNvPr name="Group 31" id="31"/>
          <p:cNvGrpSpPr/>
          <p:nvPr/>
        </p:nvGrpSpPr>
        <p:grpSpPr>
          <a:xfrm rot="0">
            <a:off x="2709213" y="6790212"/>
            <a:ext cx="6651535" cy="2465844"/>
            <a:chOff x="0" y="0"/>
            <a:chExt cx="8868713" cy="3287792"/>
          </a:xfrm>
        </p:grpSpPr>
        <p:grpSp>
          <p:nvGrpSpPr>
            <p:cNvPr name="Group 32" id="32"/>
            <p:cNvGrpSpPr/>
            <p:nvPr/>
          </p:nvGrpSpPr>
          <p:grpSpPr>
            <a:xfrm rot="0">
              <a:off x="0" y="0"/>
              <a:ext cx="8868713" cy="3287792"/>
              <a:chOff x="0" y="0"/>
              <a:chExt cx="1751844" cy="649440"/>
            </a:xfrm>
          </p:grpSpPr>
          <p:sp>
            <p:nvSpPr>
              <p:cNvPr name="Freeform 33" id="33"/>
              <p:cNvSpPr/>
              <p:nvPr/>
            </p:nvSpPr>
            <p:spPr>
              <a:xfrm flipH="false" flipV="false" rot="0">
                <a:off x="0" y="0"/>
                <a:ext cx="1751844" cy="649440"/>
              </a:xfrm>
              <a:custGeom>
                <a:avLst/>
                <a:gdLst/>
                <a:ahLst/>
                <a:cxnLst/>
                <a:rect r="r" b="b" t="t" l="l"/>
                <a:pathLst>
                  <a:path h="649440" w="1751844">
                    <a:moveTo>
                      <a:pt x="59360" y="0"/>
                    </a:moveTo>
                    <a:lnTo>
                      <a:pt x="1692484" y="0"/>
                    </a:lnTo>
                    <a:cubicBezTo>
                      <a:pt x="1725268" y="0"/>
                      <a:pt x="1751844" y="26577"/>
                      <a:pt x="1751844" y="59360"/>
                    </a:cubicBezTo>
                    <a:lnTo>
                      <a:pt x="1751844" y="590080"/>
                    </a:lnTo>
                    <a:cubicBezTo>
                      <a:pt x="1751844" y="622864"/>
                      <a:pt x="1725268" y="649440"/>
                      <a:pt x="1692484" y="649440"/>
                    </a:cubicBezTo>
                    <a:lnTo>
                      <a:pt x="59360" y="649440"/>
                    </a:lnTo>
                    <a:cubicBezTo>
                      <a:pt x="26577" y="649440"/>
                      <a:pt x="0" y="622864"/>
                      <a:pt x="0" y="590080"/>
                    </a:cubicBezTo>
                    <a:lnTo>
                      <a:pt x="0" y="59360"/>
                    </a:lnTo>
                    <a:cubicBezTo>
                      <a:pt x="0" y="26577"/>
                      <a:pt x="26577" y="0"/>
                      <a:pt x="59360" y="0"/>
                    </a:cubicBezTo>
                    <a:close/>
                  </a:path>
                </a:pathLst>
              </a:custGeom>
              <a:solidFill>
                <a:srgbClr val="E9C7C6"/>
              </a:solidFill>
            </p:spPr>
          </p:sp>
          <p:sp>
            <p:nvSpPr>
              <p:cNvPr name="TextBox 34" id="34"/>
              <p:cNvSpPr txBox="true"/>
              <p:nvPr/>
            </p:nvSpPr>
            <p:spPr>
              <a:xfrm>
                <a:off x="0" y="-38100"/>
                <a:ext cx="1751844" cy="68754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695604" y="133350"/>
              <a:ext cx="7735510" cy="2781465"/>
            </a:xfrm>
            <a:prstGeom prst="rect">
              <a:avLst/>
            </a:prstGeom>
          </p:spPr>
          <p:txBody>
            <a:bodyPr anchor="t" rtlCol="false" tIns="0" lIns="0" bIns="0" rIns="0">
              <a:spAutoFit/>
            </a:bodyPr>
            <a:lstStyle/>
            <a:p>
              <a:pPr>
                <a:lnSpc>
                  <a:spcPts val="4193"/>
                </a:lnSpc>
              </a:pPr>
              <a:r>
                <a:rPr lang="en-US" sz="2995">
                  <a:solidFill>
                    <a:srgbClr val="000000"/>
                  </a:solidFill>
                  <a:latin typeface="Alatsi Bold"/>
                </a:rPr>
                <a:t>Generated using a random walk process later normalized to a standard deviation of 2 K around 300 K.</a:t>
              </a:r>
            </a:p>
          </p:txBody>
        </p:sp>
      </p:grpSp>
      <p:sp>
        <p:nvSpPr>
          <p:cNvPr name="AutoShape 36" id="36"/>
          <p:cNvSpPr/>
          <p:nvPr/>
        </p:nvSpPr>
        <p:spPr>
          <a:xfrm flipH="true" flipV="true">
            <a:off x="1083149" y="2763308"/>
            <a:ext cx="5403" cy="2997456"/>
          </a:xfrm>
          <a:prstGeom prst="line">
            <a:avLst/>
          </a:prstGeom>
          <a:ln cap="flat" w="114300">
            <a:solidFill>
              <a:srgbClr val="9FC3D0"/>
            </a:solidFill>
            <a:prstDash val="solid"/>
            <a:headEnd type="none" len="sm" w="sm"/>
            <a:tailEnd type="none" len="sm" w="sm"/>
          </a:ln>
        </p:spPr>
      </p:sp>
      <p:sp>
        <p:nvSpPr>
          <p:cNvPr name="AutoShape 37" id="37"/>
          <p:cNvSpPr/>
          <p:nvPr/>
        </p:nvSpPr>
        <p:spPr>
          <a:xfrm flipH="true" flipV="true">
            <a:off x="1093191" y="5025575"/>
            <a:ext cx="5403" cy="2997456"/>
          </a:xfrm>
          <a:prstGeom prst="line">
            <a:avLst/>
          </a:prstGeom>
          <a:ln cap="flat" w="114300">
            <a:solidFill>
              <a:srgbClr val="9FC3D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981648" y="378463"/>
            <a:ext cx="10451219" cy="986148"/>
          </a:xfrm>
          <a:prstGeom prst="rect">
            <a:avLst/>
          </a:prstGeom>
        </p:spPr>
        <p:txBody>
          <a:bodyPr anchor="t" rtlCol="false" tIns="0" lIns="0" bIns="0" rIns="0">
            <a:spAutoFit/>
          </a:bodyPr>
          <a:lstStyle/>
          <a:p>
            <a:pPr algn="ctr">
              <a:lnSpc>
                <a:spcPts val="8120"/>
              </a:lnSpc>
            </a:pPr>
            <a:r>
              <a:rPr lang="en-US" sz="5800">
                <a:solidFill>
                  <a:srgbClr val="000000"/>
                </a:solidFill>
                <a:latin typeface="Alatsi Bold"/>
              </a:rPr>
              <a:t>CONTINUED.....</a:t>
            </a:r>
          </a:p>
        </p:txBody>
      </p:sp>
      <p:grpSp>
        <p:nvGrpSpPr>
          <p:cNvPr name="Group 3" id="3"/>
          <p:cNvGrpSpPr/>
          <p:nvPr/>
        </p:nvGrpSpPr>
        <p:grpSpPr>
          <a:xfrm rot="0">
            <a:off x="10770232" y="2677656"/>
            <a:ext cx="6651535" cy="2465844"/>
            <a:chOff x="0" y="0"/>
            <a:chExt cx="8868713" cy="3287792"/>
          </a:xfrm>
        </p:grpSpPr>
        <p:grpSp>
          <p:nvGrpSpPr>
            <p:cNvPr name="Group 4" id="4"/>
            <p:cNvGrpSpPr/>
            <p:nvPr/>
          </p:nvGrpSpPr>
          <p:grpSpPr>
            <a:xfrm rot="0">
              <a:off x="0" y="0"/>
              <a:ext cx="8868713" cy="3287792"/>
              <a:chOff x="0" y="0"/>
              <a:chExt cx="1751844" cy="649440"/>
            </a:xfrm>
          </p:grpSpPr>
          <p:sp>
            <p:nvSpPr>
              <p:cNvPr name="Freeform 5" id="5"/>
              <p:cNvSpPr/>
              <p:nvPr/>
            </p:nvSpPr>
            <p:spPr>
              <a:xfrm flipH="false" flipV="false" rot="0">
                <a:off x="0" y="0"/>
                <a:ext cx="1751844" cy="649440"/>
              </a:xfrm>
              <a:custGeom>
                <a:avLst/>
                <a:gdLst/>
                <a:ahLst/>
                <a:cxnLst/>
                <a:rect r="r" b="b" t="t" l="l"/>
                <a:pathLst>
                  <a:path h="649440" w="1751844">
                    <a:moveTo>
                      <a:pt x="59360" y="0"/>
                    </a:moveTo>
                    <a:lnTo>
                      <a:pt x="1692484" y="0"/>
                    </a:lnTo>
                    <a:cubicBezTo>
                      <a:pt x="1725268" y="0"/>
                      <a:pt x="1751844" y="26577"/>
                      <a:pt x="1751844" y="59360"/>
                    </a:cubicBezTo>
                    <a:lnTo>
                      <a:pt x="1751844" y="590080"/>
                    </a:lnTo>
                    <a:cubicBezTo>
                      <a:pt x="1751844" y="622864"/>
                      <a:pt x="1725268" y="649440"/>
                      <a:pt x="1692484" y="649440"/>
                    </a:cubicBezTo>
                    <a:lnTo>
                      <a:pt x="59360" y="649440"/>
                    </a:lnTo>
                    <a:cubicBezTo>
                      <a:pt x="26577" y="649440"/>
                      <a:pt x="0" y="622864"/>
                      <a:pt x="0" y="590080"/>
                    </a:cubicBezTo>
                    <a:lnTo>
                      <a:pt x="0" y="59360"/>
                    </a:lnTo>
                    <a:cubicBezTo>
                      <a:pt x="0" y="26577"/>
                      <a:pt x="26577" y="0"/>
                      <a:pt x="59360" y="0"/>
                    </a:cubicBezTo>
                    <a:close/>
                  </a:path>
                </a:pathLst>
              </a:custGeom>
              <a:solidFill>
                <a:srgbClr val="E9C7C6"/>
              </a:solidFill>
            </p:spPr>
          </p:sp>
          <p:sp>
            <p:nvSpPr>
              <p:cNvPr name="TextBox 6" id="6"/>
              <p:cNvSpPr txBox="true"/>
              <p:nvPr/>
            </p:nvSpPr>
            <p:spPr>
              <a:xfrm>
                <a:off x="0" y="-38100"/>
                <a:ext cx="1751844" cy="68754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95604" y="133350"/>
              <a:ext cx="7735510" cy="2781465"/>
            </a:xfrm>
            <a:prstGeom prst="rect">
              <a:avLst/>
            </a:prstGeom>
          </p:spPr>
          <p:txBody>
            <a:bodyPr anchor="t" rtlCol="false" tIns="0" lIns="0" bIns="0" rIns="0">
              <a:spAutoFit/>
            </a:bodyPr>
            <a:lstStyle/>
            <a:p>
              <a:pPr>
                <a:lnSpc>
                  <a:spcPts val="4193"/>
                </a:lnSpc>
              </a:pPr>
              <a:r>
                <a:rPr lang="en-US" sz="2995">
                  <a:solidFill>
                    <a:srgbClr val="000000"/>
                  </a:solidFill>
                  <a:latin typeface="Alatsi Bold"/>
                </a:rPr>
                <a:t>The quality variants H/M/L add 5/3/2 minutes of tool wear to the used tool in the process.</a:t>
              </a:r>
            </a:p>
            <a:p>
              <a:pPr>
                <a:lnSpc>
                  <a:spcPts val="4193"/>
                </a:lnSpc>
              </a:pPr>
            </a:p>
          </p:txBody>
        </p:sp>
      </p:gr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13" id="13"/>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2709213" y="2677656"/>
            <a:ext cx="6651535" cy="2465844"/>
            <a:chOff x="0" y="0"/>
            <a:chExt cx="8868713" cy="3287792"/>
          </a:xfrm>
        </p:grpSpPr>
        <p:grpSp>
          <p:nvGrpSpPr>
            <p:cNvPr name="Group 16" id="16"/>
            <p:cNvGrpSpPr/>
            <p:nvPr/>
          </p:nvGrpSpPr>
          <p:grpSpPr>
            <a:xfrm rot="0">
              <a:off x="0" y="0"/>
              <a:ext cx="8868713" cy="3287792"/>
              <a:chOff x="0" y="0"/>
              <a:chExt cx="1751844" cy="649440"/>
            </a:xfrm>
          </p:grpSpPr>
          <p:sp>
            <p:nvSpPr>
              <p:cNvPr name="Freeform 17" id="17"/>
              <p:cNvSpPr/>
              <p:nvPr/>
            </p:nvSpPr>
            <p:spPr>
              <a:xfrm flipH="false" flipV="false" rot="0">
                <a:off x="0" y="0"/>
                <a:ext cx="1751844" cy="649440"/>
              </a:xfrm>
              <a:custGeom>
                <a:avLst/>
                <a:gdLst/>
                <a:ahLst/>
                <a:cxnLst/>
                <a:rect r="r" b="b" t="t" l="l"/>
                <a:pathLst>
                  <a:path h="649440" w="1751844">
                    <a:moveTo>
                      <a:pt x="59360" y="0"/>
                    </a:moveTo>
                    <a:lnTo>
                      <a:pt x="1692484" y="0"/>
                    </a:lnTo>
                    <a:cubicBezTo>
                      <a:pt x="1725268" y="0"/>
                      <a:pt x="1751844" y="26577"/>
                      <a:pt x="1751844" y="59360"/>
                    </a:cubicBezTo>
                    <a:lnTo>
                      <a:pt x="1751844" y="590080"/>
                    </a:lnTo>
                    <a:cubicBezTo>
                      <a:pt x="1751844" y="622864"/>
                      <a:pt x="1725268" y="649440"/>
                      <a:pt x="1692484" y="649440"/>
                    </a:cubicBezTo>
                    <a:lnTo>
                      <a:pt x="59360" y="649440"/>
                    </a:lnTo>
                    <a:cubicBezTo>
                      <a:pt x="26577" y="649440"/>
                      <a:pt x="0" y="622864"/>
                      <a:pt x="0" y="590080"/>
                    </a:cubicBezTo>
                    <a:lnTo>
                      <a:pt x="0" y="59360"/>
                    </a:lnTo>
                    <a:cubicBezTo>
                      <a:pt x="0" y="26577"/>
                      <a:pt x="26577" y="0"/>
                      <a:pt x="59360" y="0"/>
                    </a:cubicBezTo>
                    <a:close/>
                  </a:path>
                </a:pathLst>
              </a:custGeom>
              <a:solidFill>
                <a:srgbClr val="E9C7C6"/>
              </a:solidFill>
            </p:spPr>
          </p:sp>
          <p:sp>
            <p:nvSpPr>
              <p:cNvPr name="TextBox 18" id="18"/>
              <p:cNvSpPr txBox="true"/>
              <p:nvPr/>
            </p:nvSpPr>
            <p:spPr>
              <a:xfrm>
                <a:off x="0" y="-38100"/>
                <a:ext cx="1751844" cy="68754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695604" y="133350"/>
              <a:ext cx="7735510" cy="2781465"/>
            </a:xfrm>
            <a:prstGeom prst="rect">
              <a:avLst/>
            </a:prstGeom>
          </p:spPr>
          <p:txBody>
            <a:bodyPr anchor="t" rtlCol="false" tIns="0" lIns="0" bIns="0" rIns="0">
              <a:spAutoFit/>
            </a:bodyPr>
            <a:lstStyle/>
            <a:p>
              <a:pPr>
                <a:lnSpc>
                  <a:spcPts val="4193"/>
                </a:lnSpc>
              </a:pPr>
              <a:r>
                <a:rPr lang="en-US" sz="2995">
                  <a:solidFill>
                    <a:srgbClr val="000000"/>
                  </a:solidFill>
                  <a:latin typeface="Alatsi Bold"/>
                </a:rPr>
                <a:t>Torque values are normally distributed around 40 Nm with a </a:t>
              </a:r>
            </a:p>
            <a:p>
              <a:pPr>
                <a:lnSpc>
                  <a:spcPts val="4193"/>
                </a:lnSpc>
              </a:pPr>
              <a:r>
                <a:rPr lang="en-US" sz="2995">
                  <a:solidFill>
                    <a:srgbClr val="000000"/>
                  </a:solidFill>
                  <a:latin typeface="Alatsi Bold"/>
                </a:rPr>
                <a:t>Ïƒ = 10 Nm and no negative values.</a:t>
              </a:r>
            </a:p>
            <a:p>
              <a:pPr>
                <a:lnSpc>
                  <a:spcPts val="4193"/>
                </a:lnSpc>
              </a:pPr>
            </a:p>
          </p:txBody>
        </p:sp>
      </p:grpSp>
      <p:sp>
        <p:nvSpPr>
          <p:cNvPr name="AutoShape 20" id="20"/>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1" id="21"/>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22" id="22"/>
          <p:cNvSpPr/>
          <p:nvPr/>
        </p:nvSpPr>
        <p:spPr>
          <a:xfrm flipH="true" flipV="true">
            <a:off x="1083149" y="2893034"/>
            <a:ext cx="5403" cy="2997456"/>
          </a:xfrm>
          <a:prstGeom prst="line">
            <a:avLst/>
          </a:prstGeom>
          <a:ln cap="flat" w="114300">
            <a:solidFill>
              <a:srgbClr val="9FC3D0"/>
            </a:solidFill>
            <a:prstDash val="solid"/>
            <a:headEnd type="none" len="sm" w="sm"/>
            <a:tailEnd type="none" len="sm" w="sm"/>
          </a:ln>
        </p:spPr>
      </p:sp>
      <p:sp>
        <p:nvSpPr>
          <p:cNvPr name="AutoShape 23" id="23"/>
          <p:cNvSpPr/>
          <p:nvPr/>
        </p:nvSpPr>
        <p:spPr>
          <a:xfrm flipH="true" flipV="true">
            <a:off x="1080447" y="5669643"/>
            <a:ext cx="5403" cy="2997456"/>
          </a:xfrm>
          <a:prstGeom prst="line">
            <a:avLst/>
          </a:prstGeom>
          <a:ln cap="flat" w="114300">
            <a:solidFill>
              <a:srgbClr val="9FC3D0"/>
            </a:solidFill>
            <a:prstDash val="solid"/>
            <a:headEnd type="none" len="sm" w="sm"/>
            <a:tailEnd type="none" len="sm" w="sm"/>
          </a:ln>
        </p:spPr>
      </p:sp>
      <p:sp>
        <p:nvSpPr>
          <p:cNvPr name="Freeform 24" id="24"/>
          <p:cNvSpPr/>
          <p:nvPr/>
        </p:nvSpPr>
        <p:spPr>
          <a:xfrm flipH="false" flipV="false" rot="0">
            <a:off x="4056329" y="5781675"/>
            <a:ext cx="5594994" cy="4196246"/>
          </a:xfrm>
          <a:custGeom>
            <a:avLst/>
            <a:gdLst/>
            <a:ahLst/>
            <a:cxnLst/>
            <a:rect r="r" b="b" t="t" l="l"/>
            <a:pathLst>
              <a:path h="4196246" w="5594994">
                <a:moveTo>
                  <a:pt x="0" y="0"/>
                </a:moveTo>
                <a:lnTo>
                  <a:pt x="5594994" y="0"/>
                </a:lnTo>
                <a:lnTo>
                  <a:pt x="5594994" y="4196246"/>
                </a:lnTo>
                <a:lnTo>
                  <a:pt x="0" y="4196246"/>
                </a:lnTo>
                <a:lnTo>
                  <a:pt x="0" y="0"/>
                </a:lnTo>
                <a:close/>
              </a:path>
            </a:pathLst>
          </a:custGeom>
          <a:blipFill>
            <a:blip r:embed="rId4"/>
            <a:stretch>
              <a:fillRect l="0" t="0" r="0" b="0"/>
            </a:stretch>
          </a:blipFill>
        </p:spPr>
      </p:sp>
      <p:sp>
        <p:nvSpPr>
          <p:cNvPr name="Freeform 25" id="25"/>
          <p:cNvSpPr/>
          <p:nvPr/>
        </p:nvSpPr>
        <p:spPr>
          <a:xfrm flipH="false" flipV="false" rot="0">
            <a:off x="10228746" y="5781675"/>
            <a:ext cx="6286849" cy="4196246"/>
          </a:xfrm>
          <a:custGeom>
            <a:avLst/>
            <a:gdLst/>
            <a:ahLst/>
            <a:cxnLst/>
            <a:rect r="r" b="b" t="t" l="l"/>
            <a:pathLst>
              <a:path h="4196246" w="6286849">
                <a:moveTo>
                  <a:pt x="0" y="0"/>
                </a:moveTo>
                <a:lnTo>
                  <a:pt x="6286849" y="0"/>
                </a:lnTo>
                <a:lnTo>
                  <a:pt x="6286849" y="4196246"/>
                </a:lnTo>
                <a:lnTo>
                  <a:pt x="0" y="4196246"/>
                </a:lnTo>
                <a:lnTo>
                  <a:pt x="0" y="0"/>
                </a:lnTo>
                <a:close/>
              </a:path>
            </a:pathLst>
          </a:custGeom>
          <a:blipFill>
            <a:blip r:embed="rId5"/>
            <a:stretch>
              <a:fillRect l="0" t="0" r="0" b="0"/>
            </a:stretch>
          </a:blipFill>
        </p:spPr>
      </p:sp>
      <p:sp>
        <p:nvSpPr>
          <p:cNvPr name="TextBox 26" id="26"/>
          <p:cNvSpPr txBox="true"/>
          <p:nvPr/>
        </p:nvSpPr>
        <p:spPr>
          <a:xfrm rot="0">
            <a:off x="10645147" y="2006823"/>
            <a:ext cx="4182217" cy="670833"/>
          </a:xfrm>
          <a:prstGeom prst="rect">
            <a:avLst/>
          </a:prstGeom>
        </p:spPr>
        <p:txBody>
          <a:bodyPr anchor="t" rtlCol="false" tIns="0" lIns="0" bIns="0" rIns="0">
            <a:spAutoFit/>
          </a:bodyPr>
          <a:lstStyle/>
          <a:p>
            <a:pPr>
              <a:lnSpc>
                <a:spcPts val="5487"/>
              </a:lnSpc>
            </a:pPr>
            <a:r>
              <a:rPr lang="en-US" sz="3919">
                <a:solidFill>
                  <a:srgbClr val="000000"/>
                </a:solidFill>
                <a:latin typeface="Alatsi Bold"/>
              </a:rPr>
              <a:t>Tool Wear</a:t>
            </a:r>
          </a:p>
        </p:txBody>
      </p:sp>
      <p:sp>
        <p:nvSpPr>
          <p:cNvPr name="TextBox 27" id="27"/>
          <p:cNvSpPr txBox="true"/>
          <p:nvPr/>
        </p:nvSpPr>
        <p:spPr>
          <a:xfrm rot="0">
            <a:off x="2458549" y="1924782"/>
            <a:ext cx="4182217" cy="670833"/>
          </a:xfrm>
          <a:prstGeom prst="rect">
            <a:avLst/>
          </a:prstGeom>
        </p:spPr>
        <p:txBody>
          <a:bodyPr anchor="t" rtlCol="false" tIns="0" lIns="0" bIns="0" rIns="0">
            <a:spAutoFit/>
          </a:bodyPr>
          <a:lstStyle/>
          <a:p>
            <a:pPr>
              <a:lnSpc>
                <a:spcPts val="5487"/>
              </a:lnSpc>
            </a:pPr>
            <a:r>
              <a:rPr lang="en-US" sz="3919">
                <a:solidFill>
                  <a:srgbClr val="000000"/>
                </a:solidFill>
                <a:latin typeface="Alatsi Bold"/>
              </a:rPr>
              <a:t>Torque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153835" y="1933778"/>
            <a:ext cx="14705320" cy="7990207"/>
          </a:xfrm>
          <a:prstGeom prst="rect">
            <a:avLst/>
          </a:prstGeom>
        </p:spPr>
        <p:txBody>
          <a:bodyPr anchor="t" rtlCol="false" tIns="0" lIns="0" bIns="0" rIns="0">
            <a:spAutoFit/>
          </a:bodyPr>
          <a:lstStyle/>
          <a:p>
            <a:pPr>
              <a:lnSpc>
                <a:spcPts val="5319"/>
              </a:lnSpc>
            </a:pPr>
            <a:r>
              <a:rPr lang="en-US" sz="3799">
                <a:solidFill>
                  <a:srgbClr val="545454"/>
                </a:solidFill>
                <a:latin typeface="Alatsi Bold"/>
              </a:rPr>
              <a:t>Machine failure consists of five independent failure modes:</a:t>
            </a:r>
          </a:p>
          <a:p>
            <a:pPr>
              <a:lnSpc>
                <a:spcPts val="5319"/>
              </a:lnSpc>
            </a:pPr>
          </a:p>
          <a:p>
            <a:pPr marL="820404" indent="-410202" lvl="1">
              <a:lnSpc>
                <a:spcPts val="5319"/>
              </a:lnSpc>
              <a:buFont typeface="Arial"/>
              <a:buChar char="•"/>
            </a:pPr>
            <a:r>
              <a:rPr lang="en-US" sz="3799">
                <a:solidFill>
                  <a:srgbClr val="545454"/>
                </a:solidFill>
                <a:latin typeface="Alatsi Bold"/>
              </a:rPr>
              <a:t>Tool wear failure (TWF)</a:t>
            </a:r>
          </a:p>
          <a:p>
            <a:pPr>
              <a:lnSpc>
                <a:spcPts val="5319"/>
              </a:lnSpc>
            </a:pPr>
          </a:p>
          <a:p>
            <a:pPr marL="820404" indent="-410202" lvl="1">
              <a:lnSpc>
                <a:spcPts val="5319"/>
              </a:lnSpc>
              <a:buFont typeface="Arial"/>
              <a:buChar char="•"/>
            </a:pPr>
            <a:r>
              <a:rPr lang="en-US" sz="3799">
                <a:solidFill>
                  <a:srgbClr val="545454"/>
                </a:solidFill>
                <a:latin typeface="Alatsi Bold"/>
              </a:rPr>
              <a:t>Heat dissipation failure (HDF)</a:t>
            </a:r>
          </a:p>
          <a:p>
            <a:pPr>
              <a:lnSpc>
                <a:spcPts val="5319"/>
              </a:lnSpc>
            </a:pPr>
          </a:p>
          <a:p>
            <a:pPr marL="820404" indent="-410202" lvl="1">
              <a:lnSpc>
                <a:spcPts val="5319"/>
              </a:lnSpc>
              <a:buFont typeface="Arial"/>
              <a:buChar char="•"/>
            </a:pPr>
            <a:r>
              <a:rPr lang="en-US" sz="3799">
                <a:solidFill>
                  <a:srgbClr val="545454"/>
                </a:solidFill>
                <a:latin typeface="Alatsi Bold"/>
              </a:rPr>
              <a:t>Power failure (PWF)</a:t>
            </a:r>
          </a:p>
          <a:p>
            <a:pPr>
              <a:lnSpc>
                <a:spcPts val="5319"/>
              </a:lnSpc>
            </a:pPr>
          </a:p>
          <a:p>
            <a:pPr marL="820404" indent="-410202" lvl="1">
              <a:lnSpc>
                <a:spcPts val="5319"/>
              </a:lnSpc>
              <a:buFont typeface="Arial"/>
              <a:buChar char="•"/>
            </a:pPr>
            <a:r>
              <a:rPr lang="en-US" sz="3799">
                <a:solidFill>
                  <a:srgbClr val="545454"/>
                </a:solidFill>
                <a:latin typeface="Alatsi Bold"/>
              </a:rPr>
              <a:t>Overstrain failure (OSF)</a:t>
            </a:r>
          </a:p>
          <a:p>
            <a:pPr>
              <a:lnSpc>
                <a:spcPts val="5319"/>
              </a:lnSpc>
            </a:pPr>
          </a:p>
          <a:p>
            <a:pPr>
              <a:lnSpc>
                <a:spcPts val="5319"/>
              </a:lnSpc>
            </a:pPr>
            <a:r>
              <a:rPr lang="en-US" sz="3799">
                <a:solidFill>
                  <a:srgbClr val="545454"/>
                </a:solidFill>
                <a:latin typeface="Alatsi Bold"/>
              </a:rPr>
              <a:t>If at least one of the above failure modes is true, the process fails and the 'machine failure' label is set to 1.</a:t>
            </a:r>
          </a:p>
        </p:txBody>
      </p:sp>
      <p:sp>
        <p:nvSpPr>
          <p:cNvPr name="Freeform 3" id="3"/>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545454"/>
                </a:solidFill>
                <a:latin typeface="Alatsi Bold"/>
              </a:rPr>
              <a:t>MODES OF FAILURE</a:t>
            </a:r>
          </a:p>
        </p:txBody>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10" id="10"/>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280489" y="519176"/>
            <a:ext cx="10451219" cy="1154050"/>
          </a:xfrm>
          <a:prstGeom prst="rect">
            <a:avLst/>
          </a:prstGeom>
        </p:spPr>
        <p:txBody>
          <a:bodyPr anchor="t" rtlCol="false" tIns="0" lIns="0" bIns="0" rIns="0">
            <a:spAutoFit/>
          </a:bodyPr>
          <a:lstStyle/>
          <a:p>
            <a:pPr algn="ctr">
              <a:lnSpc>
                <a:spcPts val="9048"/>
              </a:lnSpc>
            </a:pPr>
            <a:r>
              <a:rPr lang="en-US" sz="7800">
                <a:solidFill>
                  <a:srgbClr val="545454"/>
                </a:solidFill>
                <a:latin typeface="Alatsi Bold"/>
              </a:rPr>
              <a:t>RAW DATA COLLECTION</a:t>
            </a:r>
          </a:p>
        </p:txBody>
      </p:sp>
      <p:sp>
        <p:nvSpPr>
          <p:cNvPr name="AutoShape 3" id="3"/>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4" id="4"/>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Freeform 10" id="10"/>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769622" y="1857392"/>
            <a:ext cx="15652145" cy="7746102"/>
          </a:xfrm>
          <a:custGeom>
            <a:avLst/>
            <a:gdLst/>
            <a:ahLst/>
            <a:cxnLst/>
            <a:rect r="r" b="b" t="t" l="l"/>
            <a:pathLst>
              <a:path h="7746102" w="15652145">
                <a:moveTo>
                  <a:pt x="0" y="0"/>
                </a:moveTo>
                <a:lnTo>
                  <a:pt x="15652145" y="0"/>
                </a:lnTo>
                <a:lnTo>
                  <a:pt x="15652145" y="7746102"/>
                </a:lnTo>
                <a:lnTo>
                  <a:pt x="0" y="7746102"/>
                </a:lnTo>
                <a:lnTo>
                  <a:pt x="0" y="0"/>
                </a:lnTo>
                <a:close/>
              </a:path>
            </a:pathLst>
          </a:custGeom>
          <a:blipFill>
            <a:blip r:embed="rId4"/>
            <a:stretch>
              <a:fillRect l="0" t="-200" r="-968" b="-2466"/>
            </a:stretch>
          </a:blipFill>
          <a:ln w="38100" cap="sq">
            <a:solidFill>
              <a:srgbClr val="000000"/>
            </a:solidFill>
            <a:prstDash val="solid"/>
            <a:miter/>
          </a:ln>
        </p:spPr>
      </p:sp>
      <p:sp>
        <p:nvSpPr>
          <p:cNvPr name="AutoShape 13" id="13"/>
          <p:cNvSpPr/>
          <p:nvPr/>
        </p:nvSpPr>
        <p:spPr>
          <a:xfrm flipH="true" flipV="true">
            <a:off x="1093191" y="2893034"/>
            <a:ext cx="5403" cy="2997456"/>
          </a:xfrm>
          <a:prstGeom prst="line">
            <a:avLst/>
          </a:prstGeom>
          <a:ln cap="flat" w="114300">
            <a:solidFill>
              <a:srgbClr val="9FC3D0"/>
            </a:solidFill>
            <a:prstDash val="solid"/>
            <a:headEnd type="none" len="sm" w="sm"/>
            <a:tailEnd type="none" len="sm" w="sm"/>
          </a:ln>
        </p:spPr>
      </p:sp>
      <p:sp>
        <p:nvSpPr>
          <p:cNvPr name="AutoShape 14" id="14"/>
          <p:cNvSpPr/>
          <p:nvPr/>
        </p:nvSpPr>
        <p:spPr>
          <a:xfrm flipH="true" flipV="true">
            <a:off x="1095893" y="5143603"/>
            <a:ext cx="5403" cy="2997456"/>
          </a:xfrm>
          <a:prstGeom prst="line">
            <a:avLst/>
          </a:prstGeom>
          <a:ln cap="flat" w="114300">
            <a:solidFill>
              <a:srgbClr val="9FC3D0"/>
            </a:solidFill>
            <a:prstDash val="solid"/>
            <a:headEnd type="none" len="sm" w="sm"/>
            <a:tailEnd type="none" len="sm" w="sm"/>
          </a:ln>
        </p:spPr>
      </p:sp>
      <p:sp>
        <p:nvSpPr>
          <p:cNvPr name="TextBox 15" id="15"/>
          <p:cNvSpPr txBox="true"/>
          <p:nvPr/>
        </p:nvSpPr>
        <p:spPr>
          <a:xfrm rot="0">
            <a:off x="10840417" y="9736844"/>
            <a:ext cx="6581350"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bhaya Libre"/>
              </a:rPr>
              <a:t>This synthetic dataset is modeled after an existing milling machine.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351967" y="264731"/>
            <a:ext cx="5521782" cy="1153289"/>
          </a:xfrm>
          <a:prstGeom prst="rect">
            <a:avLst/>
          </a:prstGeom>
        </p:spPr>
        <p:txBody>
          <a:bodyPr anchor="t" rtlCol="false" tIns="0" lIns="0" bIns="0" rIns="0">
            <a:spAutoFit/>
          </a:bodyPr>
          <a:lstStyle/>
          <a:p>
            <a:pPr algn="ctr">
              <a:lnSpc>
                <a:spcPts val="4524"/>
              </a:lnSpc>
            </a:pPr>
            <a:r>
              <a:rPr lang="en-US" sz="3900">
                <a:solidFill>
                  <a:srgbClr val="545454"/>
                </a:solidFill>
                <a:latin typeface="Alatsi Bold"/>
              </a:rPr>
              <a:t>DATA COLLECTION AND PRE PROCESSING</a:t>
            </a:r>
          </a:p>
        </p:txBody>
      </p:sp>
      <p:sp>
        <p:nvSpPr>
          <p:cNvPr name="AutoShape 3" id="3"/>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4" id="4"/>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Freeform 10" id="10"/>
          <p:cNvSpPr/>
          <p:nvPr/>
        </p:nvSpPr>
        <p:spPr>
          <a:xfrm flipH="false" flipV="false" rot="0">
            <a:off x="8543955"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flipH="true" flipV="true">
            <a:off x="1083149" y="2696444"/>
            <a:ext cx="5403" cy="2997456"/>
          </a:xfrm>
          <a:prstGeom prst="line">
            <a:avLst/>
          </a:prstGeom>
          <a:ln cap="flat" w="114300">
            <a:solidFill>
              <a:srgbClr val="9FC3D0"/>
            </a:solidFill>
            <a:prstDash val="solid"/>
            <a:headEnd type="none" len="sm" w="sm"/>
            <a:tailEnd type="none" len="sm" w="sm"/>
          </a:ln>
        </p:spPr>
      </p:sp>
      <p:sp>
        <p:nvSpPr>
          <p:cNvPr name="AutoShape 13" id="13"/>
          <p:cNvSpPr/>
          <p:nvPr/>
        </p:nvSpPr>
        <p:spPr>
          <a:xfrm flipH="true" flipV="true">
            <a:off x="1080447" y="5143603"/>
            <a:ext cx="5403" cy="2997456"/>
          </a:xfrm>
          <a:prstGeom prst="line">
            <a:avLst/>
          </a:prstGeom>
          <a:ln cap="flat" w="114300">
            <a:solidFill>
              <a:srgbClr val="9FC3D0"/>
            </a:solidFill>
            <a:prstDash val="solid"/>
            <a:headEnd type="none" len="sm" w="sm"/>
            <a:tailEnd type="none" len="sm" w="sm"/>
          </a:ln>
        </p:spPr>
      </p:sp>
      <p:sp>
        <p:nvSpPr>
          <p:cNvPr name="Freeform 14" id="14"/>
          <p:cNvSpPr/>
          <p:nvPr/>
        </p:nvSpPr>
        <p:spPr>
          <a:xfrm flipH="false" flipV="false" rot="0">
            <a:off x="163962" y="1980425"/>
            <a:ext cx="8980038" cy="5001713"/>
          </a:xfrm>
          <a:custGeom>
            <a:avLst/>
            <a:gdLst/>
            <a:ahLst/>
            <a:cxnLst/>
            <a:rect r="r" b="b" t="t" l="l"/>
            <a:pathLst>
              <a:path h="5001713" w="8980038">
                <a:moveTo>
                  <a:pt x="0" y="0"/>
                </a:moveTo>
                <a:lnTo>
                  <a:pt x="8980038" y="0"/>
                </a:lnTo>
                <a:lnTo>
                  <a:pt x="8980038" y="5001713"/>
                </a:lnTo>
                <a:lnTo>
                  <a:pt x="0" y="5001713"/>
                </a:lnTo>
                <a:lnTo>
                  <a:pt x="0" y="0"/>
                </a:lnTo>
                <a:close/>
              </a:path>
            </a:pathLst>
          </a:custGeom>
          <a:blipFill>
            <a:blip r:embed="rId4"/>
            <a:stretch>
              <a:fillRect l="-3741" t="0" r="0" b="0"/>
            </a:stretch>
          </a:blipFill>
        </p:spPr>
      </p:sp>
      <p:sp>
        <p:nvSpPr>
          <p:cNvPr name="Freeform 15" id="15"/>
          <p:cNvSpPr/>
          <p:nvPr/>
        </p:nvSpPr>
        <p:spPr>
          <a:xfrm flipH="false" flipV="false" rot="0">
            <a:off x="9706864" y="4522773"/>
            <a:ext cx="8212494" cy="5533336"/>
          </a:xfrm>
          <a:custGeom>
            <a:avLst/>
            <a:gdLst/>
            <a:ahLst/>
            <a:cxnLst/>
            <a:rect r="r" b="b" t="t" l="l"/>
            <a:pathLst>
              <a:path h="5533336" w="8212494">
                <a:moveTo>
                  <a:pt x="0" y="0"/>
                </a:moveTo>
                <a:lnTo>
                  <a:pt x="8212494" y="0"/>
                </a:lnTo>
                <a:lnTo>
                  <a:pt x="8212494" y="5533336"/>
                </a:lnTo>
                <a:lnTo>
                  <a:pt x="0" y="5533336"/>
                </a:lnTo>
                <a:lnTo>
                  <a:pt x="0" y="0"/>
                </a:lnTo>
                <a:close/>
              </a:path>
            </a:pathLst>
          </a:custGeom>
          <a:blipFill>
            <a:blip r:embed="rId5"/>
            <a:stretch>
              <a:fillRect l="-5909" t="0" r="-3840" b="0"/>
            </a:stretch>
          </a:blipFill>
        </p:spPr>
      </p:sp>
      <p:sp>
        <p:nvSpPr>
          <p:cNvPr name="Freeform 16" id="16"/>
          <p:cNvSpPr/>
          <p:nvPr/>
        </p:nvSpPr>
        <p:spPr>
          <a:xfrm flipH="false" flipV="false" rot="0">
            <a:off x="9706864" y="255206"/>
            <a:ext cx="4669111" cy="4113101"/>
          </a:xfrm>
          <a:custGeom>
            <a:avLst/>
            <a:gdLst/>
            <a:ahLst/>
            <a:cxnLst/>
            <a:rect r="r" b="b" t="t" l="l"/>
            <a:pathLst>
              <a:path h="4113101" w="4669111">
                <a:moveTo>
                  <a:pt x="0" y="0"/>
                </a:moveTo>
                <a:lnTo>
                  <a:pt x="4669110" y="0"/>
                </a:lnTo>
                <a:lnTo>
                  <a:pt x="4669110" y="4113101"/>
                </a:lnTo>
                <a:lnTo>
                  <a:pt x="0" y="4113101"/>
                </a:lnTo>
                <a:lnTo>
                  <a:pt x="0" y="0"/>
                </a:lnTo>
                <a:close/>
              </a:path>
            </a:pathLst>
          </a:custGeom>
          <a:blipFill>
            <a:blip r:embed="rId6"/>
            <a:stretch>
              <a:fillRect l="-11772" t="0" r="0" b="0"/>
            </a:stretch>
          </a:blipFill>
        </p:spPr>
      </p:sp>
      <p:sp>
        <p:nvSpPr>
          <p:cNvPr name="TextBox 17" id="17"/>
          <p:cNvSpPr txBox="true"/>
          <p:nvPr/>
        </p:nvSpPr>
        <p:spPr>
          <a:xfrm rot="0">
            <a:off x="4419647" y="8083909"/>
            <a:ext cx="5287216" cy="870710"/>
          </a:xfrm>
          <a:prstGeom prst="rect">
            <a:avLst/>
          </a:prstGeom>
        </p:spPr>
        <p:txBody>
          <a:bodyPr anchor="t" rtlCol="false" tIns="0" lIns="0" bIns="0" rIns="0">
            <a:spAutoFit/>
          </a:bodyPr>
          <a:lstStyle/>
          <a:p>
            <a:pPr algn="ctr">
              <a:lnSpc>
                <a:spcPts val="3482"/>
              </a:lnSpc>
              <a:spcBef>
                <a:spcPct val="0"/>
              </a:spcBef>
            </a:pPr>
            <a:r>
              <a:rPr lang="en-US" sz="2487" u="sng">
                <a:solidFill>
                  <a:srgbClr val="000000"/>
                </a:solidFill>
                <a:latin typeface="Abhaya Libre Bold"/>
              </a:rPr>
              <a:t>Distribution plot of main features to visualize the data</a:t>
            </a:r>
          </a:p>
        </p:txBody>
      </p:sp>
      <p:sp>
        <p:nvSpPr>
          <p:cNvPr name="TextBox 18" id="18"/>
          <p:cNvSpPr txBox="true"/>
          <p:nvPr/>
        </p:nvSpPr>
        <p:spPr>
          <a:xfrm rot="0">
            <a:off x="14729635" y="1951860"/>
            <a:ext cx="2259041" cy="941071"/>
          </a:xfrm>
          <a:prstGeom prst="rect">
            <a:avLst/>
          </a:prstGeom>
        </p:spPr>
        <p:txBody>
          <a:bodyPr anchor="t" rtlCol="false" tIns="0" lIns="0" bIns="0" rIns="0">
            <a:spAutoFit/>
          </a:bodyPr>
          <a:lstStyle/>
          <a:p>
            <a:pPr algn="ctr">
              <a:lnSpc>
                <a:spcPts val="3779"/>
              </a:lnSpc>
            </a:pPr>
            <a:r>
              <a:rPr lang="en-US" sz="2699" u="sng">
                <a:solidFill>
                  <a:srgbClr val="000000"/>
                </a:solidFill>
                <a:latin typeface="Abhaya Libre Bold"/>
              </a:rPr>
              <a:t>DATAFRAME</a:t>
            </a:r>
          </a:p>
          <a:p>
            <a:pPr algn="ctr">
              <a:lnSpc>
                <a:spcPts val="3779"/>
              </a:lnSpc>
              <a:spcBef>
                <a:spcPct val="0"/>
              </a:spcBef>
            </a:pPr>
            <a:r>
              <a:rPr lang="en-US" sz="2699" u="sng">
                <a:solidFill>
                  <a:srgbClr val="000000"/>
                </a:solidFill>
                <a:latin typeface="Abhaya Libre Bold"/>
              </a:rPr>
              <a:t> INFORMATION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144371" y="157924"/>
            <a:ext cx="4995091" cy="1376427"/>
          </a:xfrm>
          <a:prstGeom prst="rect">
            <a:avLst/>
          </a:prstGeom>
        </p:spPr>
        <p:txBody>
          <a:bodyPr anchor="t" rtlCol="false" tIns="0" lIns="0" bIns="0" rIns="0">
            <a:spAutoFit/>
          </a:bodyPr>
          <a:lstStyle/>
          <a:p>
            <a:pPr algn="ctr">
              <a:lnSpc>
                <a:spcPts val="5452"/>
              </a:lnSpc>
            </a:pPr>
            <a:r>
              <a:rPr lang="en-US" sz="4700" u="sng">
                <a:solidFill>
                  <a:srgbClr val="545454"/>
                </a:solidFill>
                <a:latin typeface="Alatsi Bold"/>
              </a:rPr>
              <a:t>VISUALIZING THE</a:t>
            </a:r>
          </a:p>
          <a:p>
            <a:pPr algn="ctr">
              <a:lnSpc>
                <a:spcPts val="5452"/>
              </a:lnSpc>
            </a:pPr>
            <a:r>
              <a:rPr lang="en-US" sz="4700" u="sng">
                <a:solidFill>
                  <a:srgbClr val="545454"/>
                </a:solidFill>
                <a:latin typeface="Alatsi Bold"/>
              </a:rPr>
              <a:t>FAILURES</a:t>
            </a:r>
          </a:p>
        </p:txBody>
      </p:sp>
      <p:sp>
        <p:nvSpPr>
          <p:cNvPr name="AutoShape 3" id="3"/>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4" id="4"/>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9</a:t>
              </a:r>
            </a:p>
          </p:txBody>
        </p:sp>
      </p:grpSp>
      <p:sp>
        <p:nvSpPr>
          <p:cNvPr name="Freeform 10" id="10"/>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flipH="true" flipV="true">
            <a:off x="1083149" y="2696444"/>
            <a:ext cx="5403" cy="2997456"/>
          </a:xfrm>
          <a:prstGeom prst="line">
            <a:avLst/>
          </a:prstGeom>
          <a:ln cap="flat" w="114300">
            <a:solidFill>
              <a:srgbClr val="9FC3D0"/>
            </a:solidFill>
            <a:prstDash val="solid"/>
            <a:headEnd type="none" len="sm" w="sm"/>
            <a:tailEnd type="none" len="sm" w="sm"/>
          </a:ln>
        </p:spPr>
      </p:sp>
      <p:sp>
        <p:nvSpPr>
          <p:cNvPr name="AutoShape 13" id="13"/>
          <p:cNvSpPr/>
          <p:nvPr/>
        </p:nvSpPr>
        <p:spPr>
          <a:xfrm flipH="true" flipV="true">
            <a:off x="1080447" y="5143603"/>
            <a:ext cx="5403" cy="2997456"/>
          </a:xfrm>
          <a:prstGeom prst="line">
            <a:avLst/>
          </a:prstGeom>
          <a:ln cap="flat" w="114300">
            <a:solidFill>
              <a:srgbClr val="9FC3D0"/>
            </a:solidFill>
            <a:prstDash val="solid"/>
            <a:headEnd type="none" len="sm" w="sm"/>
            <a:tailEnd type="none" len="sm" w="sm"/>
          </a:ln>
        </p:spPr>
      </p:sp>
      <p:sp>
        <p:nvSpPr>
          <p:cNvPr name="Freeform 14" id="14"/>
          <p:cNvSpPr/>
          <p:nvPr/>
        </p:nvSpPr>
        <p:spPr>
          <a:xfrm flipH="false" flipV="false" rot="0">
            <a:off x="274301" y="1673225"/>
            <a:ext cx="6225537" cy="3791156"/>
          </a:xfrm>
          <a:custGeom>
            <a:avLst/>
            <a:gdLst/>
            <a:ahLst/>
            <a:cxnLst/>
            <a:rect r="r" b="b" t="t" l="l"/>
            <a:pathLst>
              <a:path h="3791156" w="6225537">
                <a:moveTo>
                  <a:pt x="0" y="0"/>
                </a:moveTo>
                <a:lnTo>
                  <a:pt x="6225537" y="0"/>
                </a:lnTo>
                <a:lnTo>
                  <a:pt x="6225537" y="3791156"/>
                </a:lnTo>
                <a:lnTo>
                  <a:pt x="0" y="3791156"/>
                </a:lnTo>
                <a:lnTo>
                  <a:pt x="0" y="0"/>
                </a:lnTo>
                <a:close/>
              </a:path>
            </a:pathLst>
          </a:custGeom>
          <a:blipFill>
            <a:blip r:embed="rId4"/>
            <a:stretch>
              <a:fillRect l="-1160" t="0" r="-20697" b="0"/>
            </a:stretch>
          </a:blipFill>
        </p:spPr>
      </p:sp>
      <p:sp>
        <p:nvSpPr>
          <p:cNvPr name="Freeform 15" id="15"/>
          <p:cNvSpPr/>
          <p:nvPr/>
        </p:nvSpPr>
        <p:spPr>
          <a:xfrm flipH="false" flipV="false" rot="0">
            <a:off x="9932074" y="238396"/>
            <a:ext cx="5461232" cy="3330407"/>
          </a:xfrm>
          <a:custGeom>
            <a:avLst/>
            <a:gdLst/>
            <a:ahLst/>
            <a:cxnLst/>
            <a:rect r="r" b="b" t="t" l="l"/>
            <a:pathLst>
              <a:path h="3330407" w="5461232">
                <a:moveTo>
                  <a:pt x="0" y="0"/>
                </a:moveTo>
                <a:lnTo>
                  <a:pt x="5461232" y="0"/>
                </a:lnTo>
                <a:lnTo>
                  <a:pt x="5461232" y="3330407"/>
                </a:lnTo>
                <a:lnTo>
                  <a:pt x="0" y="3330407"/>
                </a:lnTo>
                <a:lnTo>
                  <a:pt x="0" y="0"/>
                </a:lnTo>
                <a:close/>
              </a:path>
            </a:pathLst>
          </a:custGeom>
          <a:blipFill>
            <a:blip r:embed="rId5"/>
            <a:stretch>
              <a:fillRect l="-1597" t="0" r="-24363" b="0"/>
            </a:stretch>
          </a:blipFill>
        </p:spPr>
      </p:sp>
      <p:sp>
        <p:nvSpPr>
          <p:cNvPr name="Freeform 16" id="16"/>
          <p:cNvSpPr/>
          <p:nvPr/>
        </p:nvSpPr>
        <p:spPr>
          <a:xfrm flipH="false" flipV="false" rot="0">
            <a:off x="274301" y="6135132"/>
            <a:ext cx="6225537" cy="3678851"/>
          </a:xfrm>
          <a:custGeom>
            <a:avLst/>
            <a:gdLst/>
            <a:ahLst/>
            <a:cxnLst/>
            <a:rect r="r" b="b" t="t" l="l"/>
            <a:pathLst>
              <a:path h="3678851" w="6225537">
                <a:moveTo>
                  <a:pt x="0" y="0"/>
                </a:moveTo>
                <a:lnTo>
                  <a:pt x="6225537" y="0"/>
                </a:lnTo>
                <a:lnTo>
                  <a:pt x="6225537" y="3678851"/>
                </a:lnTo>
                <a:lnTo>
                  <a:pt x="0" y="3678851"/>
                </a:lnTo>
                <a:lnTo>
                  <a:pt x="0" y="0"/>
                </a:lnTo>
                <a:close/>
              </a:path>
            </a:pathLst>
          </a:custGeom>
          <a:blipFill>
            <a:blip r:embed="rId6"/>
            <a:stretch>
              <a:fillRect l="-1381" t="0" r="-23096" b="0"/>
            </a:stretch>
          </a:blipFill>
        </p:spPr>
      </p:sp>
      <p:sp>
        <p:nvSpPr>
          <p:cNvPr name="Freeform 17" id="17"/>
          <p:cNvSpPr/>
          <p:nvPr/>
        </p:nvSpPr>
        <p:spPr>
          <a:xfrm flipH="false" flipV="false" rot="0">
            <a:off x="6641916" y="3700869"/>
            <a:ext cx="6020774" cy="3588572"/>
          </a:xfrm>
          <a:custGeom>
            <a:avLst/>
            <a:gdLst/>
            <a:ahLst/>
            <a:cxnLst/>
            <a:rect r="r" b="b" t="t" l="l"/>
            <a:pathLst>
              <a:path h="3588572" w="6020774">
                <a:moveTo>
                  <a:pt x="0" y="0"/>
                </a:moveTo>
                <a:lnTo>
                  <a:pt x="6020774" y="0"/>
                </a:lnTo>
                <a:lnTo>
                  <a:pt x="6020774" y="3588572"/>
                </a:lnTo>
                <a:lnTo>
                  <a:pt x="0" y="3588572"/>
                </a:lnTo>
                <a:lnTo>
                  <a:pt x="0" y="0"/>
                </a:lnTo>
                <a:close/>
              </a:path>
            </a:pathLst>
          </a:custGeom>
          <a:blipFill>
            <a:blip r:embed="rId7"/>
            <a:stretch>
              <a:fillRect l="-2102" t="0" r="-22903" b="0"/>
            </a:stretch>
          </a:blipFill>
        </p:spPr>
      </p:sp>
      <p:sp>
        <p:nvSpPr>
          <p:cNvPr name="Freeform 18" id="18"/>
          <p:cNvSpPr/>
          <p:nvPr/>
        </p:nvSpPr>
        <p:spPr>
          <a:xfrm flipH="false" flipV="false" rot="0">
            <a:off x="12441988" y="6594687"/>
            <a:ext cx="5627250" cy="3505048"/>
          </a:xfrm>
          <a:custGeom>
            <a:avLst/>
            <a:gdLst/>
            <a:ahLst/>
            <a:cxnLst/>
            <a:rect r="r" b="b" t="t" l="l"/>
            <a:pathLst>
              <a:path h="3505048" w="5627250">
                <a:moveTo>
                  <a:pt x="0" y="0"/>
                </a:moveTo>
                <a:lnTo>
                  <a:pt x="5627250" y="0"/>
                </a:lnTo>
                <a:lnTo>
                  <a:pt x="5627250" y="3505048"/>
                </a:lnTo>
                <a:lnTo>
                  <a:pt x="0" y="3505048"/>
                </a:lnTo>
                <a:lnTo>
                  <a:pt x="0" y="0"/>
                </a:lnTo>
                <a:close/>
              </a:path>
            </a:pathLst>
          </a:custGeom>
          <a:blipFill>
            <a:blip r:embed="rId8"/>
            <a:stretch>
              <a:fillRect l="-1409" t="0" r="-7888"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DAGCxYYoNxA</dc:identifier>
  <dcterms:modified xsi:type="dcterms:W3CDTF">2011-08-01T06:04:30Z</dcterms:modified>
  <cp:revision>1</cp:revision>
  <dc:title>Thesis defense</dc:title>
</cp:coreProperties>
</file>